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71" r:id="rId1"/>
  </p:sldMasterIdLst>
  <p:notesMasterIdLst>
    <p:notesMasterId r:id="rId17"/>
  </p:notesMasterIdLst>
  <p:sldIdLst>
    <p:sldId id="300" r:id="rId2"/>
    <p:sldId id="312" r:id="rId3"/>
    <p:sldId id="311" r:id="rId4"/>
    <p:sldId id="314" r:id="rId5"/>
    <p:sldId id="305" r:id="rId6"/>
    <p:sldId id="303" r:id="rId7"/>
    <p:sldId id="308" r:id="rId8"/>
    <p:sldId id="320" r:id="rId9"/>
    <p:sldId id="321" r:id="rId10"/>
    <p:sldId id="317" r:id="rId11"/>
    <p:sldId id="316" r:id="rId12"/>
    <p:sldId id="315" r:id="rId13"/>
    <p:sldId id="318" r:id="rId14"/>
    <p:sldId id="319" r:id="rId15"/>
    <p:sldId id="310" r:id="rId16"/>
  </p:sldIdLst>
  <p:sldSz cx="9144000" cy="5143500" type="screen16x9"/>
  <p:notesSz cx="6858000" cy="9144000"/>
  <p:custDataLst>
    <p:tags r:id="rId1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20EE56-EC32-6323-6FC3-74F839076C6F}" name="Amani Boughenama" initials="AB" userId="S::amani.boughenama@edu.escp.eu::7b0a86f5-2921-4515-bb6c-83f398920d8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8D79F7-853B-405C-B7D5-20ACB25FCE5D}">
  <a:tblStyle styleId="{F28D79F7-853B-405C-B7D5-20ACB25FC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/>
    <p:restoredTop sz="91358"/>
  </p:normalViewPr>
  <p:slideViewPr>
    <p:cSldViewPr snapToGrid="0">
      <p:cViewPr varScale="1">
        <p:scale>
          <a:sx n="154" d="100"/>
          <a:sy n="154" d="100"/>
        </p:scale>
        <p:origin x="65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0F327-4243-4F9F-B972-500F72B8F057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091C9E-BA19-469C-907E-1DDF1BC4754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9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Opportunities</a:t>
          </a:r>
        </a:p>
      </dgm:t>
    </dgm:pt>
    <dgm:pt modelId="{E341AC78-DBD3-441A-8DB8-F7E830FAFAF5}" type="parTrans" cxnId="{36ED1854-0172-4BA5-ABDE-D541F8D1EEBC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F2EF69DD-139B-4EE9-8A13-F3A4F238BD22}" type="sibTrans" cxnId="{36ED1854-0172-4BA5-ABDE-D541F8D1EEBC}">
      <dgm:prSet/>
      <dgm:spPr/>
      <dgm:t>
        <a:bodyPr/>
        <a:lstStyle/>
        <a:p>
          <a:endParaRPr lang="en-US" sz="1100"/>
        </a:p>
      </dgm:t>
    </dgm:pt>
    <dgm:pt modelId="{9C1064F2-18CB-434F-9CCF-8CB4270803C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0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Business Accounts</a:t>
          </a:r>
        </a:p>
      </dgm:t>
    </dgm:pt>
    <dgm:pt modelId="{EF4A60B3-A1C4-4EBE-9C8B-88003A0C1472}" type="parTrans" cxnId="{E0AFF8C7-C9EB-4182-938B-A8A9A4BDF834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7529F27A-399E-4F1F-86B1-EF0A3B2930B1}" type="sibTrans" cxnId="{E0AFF8C7-C9EB-4182-938B-A8A9A4BDF834}">
      <dgm:prSet/>
      <dgm:spPr/>
      <dgm:t>
        <a:bodyPr/>
        <a:lstStyle/>
        <a:p>
          <a:endParaRPr lang="en-US" sz="1100"/>
        </a:p>
      </dgm:t>
    </dgm:pt>
    <dgm:pt modelId="{1AE54FD2-A65E-4CA3-A5B4-F6607EA94CA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900" b="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Contacts</a:t>
          </a:r>
        </a:p>
      </dgm:t>
    </dgm:pt>
    <dgm:pt modelId="{1BFC863F-AFD5-4CD7-A90E-1FE3B324558D}" type="parTrans" cxnId="{2D927B3B-7227-4EFD-836A-3EAFE80ADBC4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0ABDFFEB-219A-4953-ABC1-74726CB1C96C}" type="sibTrans" cxnId="{2D927B3B-7227-4EFD-836A-3EAFE80ADBC4}">
      <dgm:prSet/>
      <dgm:spPr/>
      <dgm:t>
        <a:bodyPr/>
        <a:lstStyle/>
        <a:p>
          <a:endParaRPr lang="en-US" sz="1100"/>
        </a:p>
      </dgm:t>
    </dgm:pt>
    <dgm:pt modelId="{0EFB8771-DCF2-4FB8-B8B6-AF5095D7C7D2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9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Invoices</a:t>
          </a:r>
        </a:p>
      </dgm:t>
    </dgm:pt>
    <dgm:pt modelId="{5E66AC2F-4C7B-4061-84DD-B13994DE181E}" type="parTrans" cxnId="{CE25EECA-FC16-4389-BD22-3D6B87F16293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25B87676-8601-4087-8E7F-8094860FC231}" type="sibTrans" cxnId="{CE25EECA-FC16-4389-BD22-3D6B87F16293}">
      <dgm:prSet/>
      <dgm:spPr/>
      <dgm:t>
        <a:bodyPr/>
        <a:lstStyle/>
        <a:p>
          <a:endParaRPr lang="en-US" sz="1100"/>
        </a:p>
      </dgm:t>
    </dgm:pt>
    <dgm:pt modelId="{C8AEEBF2-C4B8-491F-8B60-054F8301CA1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Key Data Sets Analyzed</a:t>
          </a:r>
        </a:p>
      </dgm:t>
    </dgm:pt>
    <dgm:pt modelId="{8CD429A3-4786-465A-A80B-3B8D225A8B4D}" type="sibTrans" cxnId="{604E88CE-A894-4D3E-AD07-00BC44DA509C}">
      <dgm:prSet/>
      <dgm:spPr/>
      <dgm:t>
        <a:bodyPr/>
        <a:lstStyle/>
        <a:p>
          <a:endParaRPr lang="en-US" sz="1100"/>
        </a:p>
      </dgm:t>
    </dgm:pt>
    <dgm:pt modelId="{47558504-2571-4417-AB82-3AD4F43F608D}" type="parTrans" cxnId="{604E88CE-A894-4D3E-AD07-00BC44DA509C}">
      <dgm:prSet/>
      <dgm:spPr/>
      <dgm:t>
        <a:bodyPr/>
        <a:lstStyle/>
        <a:p>
          <a:endParaRPr lang="en-US" sz="1100"/>
        </a:p>
      </dgm:t>
    </dgm:pt>
    <dgm:pt modelId="{192E39C8-1A01-4600-B4A9-8DE07E38D015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9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External Data: France </a:t>
          </a:r>
          <a:r>
            <a:rPr lang="en-US" sz="900" dirty="0" err="1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Generosite</a:t>
          </a:r>
          <a:endParaRPr lang="en-US" sz="900" dirty="0"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6D4AD9DC-451E-4C5E-9DF0-6B7DA7955E8C}" type="sibTrans" cxnId="{04A90452-EC84-4501-8BAC-C6A9E4BFFABE}">
      <dgm:prSet/>
      <dgm:spPr/>
      <dgm:t>
        <a:bodyPr/>
        <a:lstStyle/>
        <a:p>
          <a:endParaRPr lang="en-US" sz="1100"/>
        </a:p>
      </dgm:t>
    </dgm:pt>
    <dgm:pt modelId="{F7923EC0-752C-4B04-AA77-5F774EEA7D61}" type="parTrans" cxnId="{04A90452-EC84-4501-8BAC-C6A9E4BFFABE}">
      <dgm:prSet/>
      <dgm:spPr/>
      <dgm:t>
        <a:bodyPr/>
        <a:lstStyle/>
        <a:p>
          <a:endParaRPr lang="en-US" sz="1100"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endParaRPr>
        </a:p>
      </dgm:t>
    </dgm:pt>
    <dgm:pt modelId="{03367D4D-878A-4005-A570-EBC28DC50E22}" type="pres">
      <dgm:prSet presAssocID="{40C0F327-4243-4F9F-B972-500F72B8F05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442FC9C-802B-4F3E-9BE8-207B78DC0EDF}" type="pres">
      <dgm:prSet presAssocID="{40C0F327-4243-4F9F-B972-500F72B8F057}" presName="hierFlow" presStyleCnt="0"/>
      <dgm:spPr/>
    </dgm:pt>
    <dgm:pt modelId="{DCB20BB7-56C3-4D1F-8DAC-1E7419A6AE3F}" type="pres">
      <dgm:prSet presAssocID="{40C0F327-4243-4F9F-B972-500F72B8F05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CF998A0-3EE7-4565-842E-331B66CA8B60}" type="pres">
      <dgm:prSet presAssocID="{C8AEEBF2-C4B8-491F-8B60-054F8301CA12}" presName="Name14" presStyleCnt="0"/>
      <dgm:spPr/>
    </dgm:pt>
    <dgm:pt modelId="{946AF6C4-2906-41B6-BD87-32D4A6C5DB73}" type="pres">
      <dgm:prSet presAssocID="{C8AEEBF2-C4B8-491F-8B60-054F8301CA12}" presName="level1Shape" presStyleLbl="node0" presStyleIdx="0" presStyleCnt="1" custScaleX="260365">
        <dgm:presLayoutVars>
          <dgm:chPref val="3"/>
        </dgm:presLayoutVars>
      </dgm:prSet>
      <dgm:spPr/>
    </dgm:pt>
    <dgm:pt modelId="{AF92A30B-64A5-474D-B6E6-B18351B55DCE}" type="pres">
      <dgm:prSet presAssocID="{C8AEEBF2-C4B8-491F-8B60-054F8301CA12}" presName="hierChild2" presStyleCnt="0"/>
      <dgm:spPr/>
    </dgm:pt>
    <dgm:pt modelId="{2AA3AE0D-C437-44D0-9C63-7B7F09123C2E}" type="pres">
      <dgm:prSet presAssocID="{E341AC78-DBD3-441A-8DB8-F7E830FAFAF5}" presName="Name19" presStyleLbl="parChTrans1D2" presStyleIdx="0" presStyleCnt="5"/>
      <dgm:spPr/>
    </dgm:pt>
    <dgm:pt modelId="{003CBC99-59FE-4B4D-9362-0247AABBA559}" type="pres">
      <dgm:prSet presAssocID="{E8091C9E-BA19-469C-907E-1DDF1BC47542}" presName="Name21" presStyleCnt="0"/>
      <dgm:spPr/>
    </dgm:pt>
    <dgm:pt modelId="{D41F7687-DDF8-442D-A9D5-BB7E533F5708}" type="pres">
      <dgm:prSet presAssocID="{E8091C9E-BA19-469C-907E-1DDF1BC47542}" presName="level2Shape" presStyleLbl="node2" presStyleIdx="0" presStyleCnt="5" custScaleY="112165"/>
      <dgm:spPr/>
    </dgm:pt>
    <dgm:pt modelId="{3FD5F839-7A06-4279-B275-F3DCF5A9BBF0}" type="pres">
      <dgm:prSet presAssocID="{E8091C9E-BA19-469C-907E-1DDF1BC47542}" presName="hierChild3" presStyleCnt="0"/>
      <dgm:spPr/>
    </dgm:pt>
    <dgm:pt modelId="{2E83E283-FB81-4C61-A310-9C18765818D2}" type="pres">
      <dgm:prSet presAssocID="{EF4A60B3-A1C4-4EBE-9C8B-88003A0C1472}" presName="Name19" presStyleLbl="parChTrans1D2" presStyleIdx="1" presStyleCnt="5"/>
      <dgm:spPr/>
    </dgm:pt>
    <dgm:pt modelId="{3710A3AC-E2A1-4D1C-BC8F-B0A5A08D956A}" type="pres">
      <dgm:prSet presAssocID="{9C1064F2-18CB-434F-9CCF-8CB4270803CE}" presName="Name21" presStyleCnt="0"/>
      <dgm:spPr/>
    </dgm:pt>
    <dgm:pt modelId="{B11D5DFD-A69F-40DE-A6EC-14CE5A1E0D57}" type="pres">
      <dgm:prSet presAssocID="{9C1064F2-18CB-434F-9CCF-8CB4270803CE}" presName="level2Shape" presStyleLbl="node2" presStyleIdx="1" presStyleCnt="5" custScaleY="112165"/>
      <dgm:spPr/>
    </dgm:pt>
    <dgm:pt modelId="{0890E12C-3219-4532-860B-B7221D1507C5}" type="pres">
      <dgm:prSet presAssocID="{9C1064F2-18CB-434F-9CCF-8CB4270803CE}" presName="hierChild3" presStyleCnt="0"/>
      <dgm:spPr/>
    </dgm:pt>
    <dgm:pt modelId="{7A7B84AF-6DD4-4FB4-BFE5-25178513DD43}" type="pres">
      <dgm:prSet presAssocID="{1BFC863F-AFD5-4CD7-A90E-1FE3B324558D}" presName="Name19" presStyleLbl="parChTrans1D2" presStyleIdx="2" presStyleCnt="5"/>
      <dgm:spPr/>
    </dgm:pt>
    <dgm:pt modelId="{5F1A144F-71D4-4634-9FB2-04D4355BD9B3}" type="pres">
      <dgm:prSet presAssocID="{1AE54FD2-A65E-4CA3-A5B4-F6607EA94CA5}" presName="Name21" presStyleCnt="0"/>
      <dgm:spPr/>
    </dgm:pt>
    <dgm:pt modelId="{FDE848A5-E4AA-42FA-A701-F8A2453BD6DB}" type="pres">
      <dgm:prSet presAssocID="{1AE54FD2-A65E-4CA3-A5B4-F6607EA94CA5}" presName="level2Shape" presStyleLbl="node2" presStyleIdx="2" presStyleCnt="5" custScaleX="117660" custScaleY="112379"/>
      <dgm:spPr/>
    </dgm:pt>
    <dgm:pt modelId="{8F8E65B9-C312-4869-8FDF-F37863B034FC}" type="pres">
      <dgm:prSet presAssocID="{1AE54FD2-A65E-4CA3-A5B4-F6607EA94CA5}" presName="hierChild3" presStyleCnt="0"/>
      <dgm:spPr/>
    </dgm:pt>
    <dgm:pt modelId="{F84902F7-6E32-4BBE-A8E2-D4B74A92A0E9}" type="pres">
      <dgm:prSet presAssocID="{5E66AC2F-4C7B-4061-84DD-B13994DE181E}" presName="Name19" presStyleLbl="parChTrans1D2" presStyleIdx="3" presStyleCnt="5"/>
      <dgm:spPr/>
    </dgm:pt>
    <dgm:pt modelId="{6C4F4766-EBA8-4F62-9CC5-B6575E44497C}" type="pres">
      <dgm:prSet presAssocID="{0EFB8771-DCF2-4FB8-B8B6-AF5095D7C7D2}" presName="Name21" presStyleCnt="0"/>
      <dgm:spPr/>
    </dgm:pt>
    <dgm:pt modelId="{1FDFB4B3-558D-484D-B3E4-C1D2C85471A6}" type="pres">
      <dgm:prSet presAssocID="{0EFB8771-DCF2-4FB8-B8B6-AF5095D7C7D2}" presName="level2Shape" presStyleLbl="node2" presStyleIdx="3" presStyleCnt="5" custScaleX="123145" custScaleY="111738"/>
      <dgm:spPr/>
    </dgm:pt>
    <dgm:pt modelId="{D9E70516-0D4A-4FB0-8E46-DEC117369D73}" type="pres">
      <dgm:prSet presAssocID="{0EFB8771-DCF2-4FB8-B8B6-AF5095D7C7D2}" presName="hierChild3" presStyleCnt="0"/>
      <dgm:spPr/>
    </dgm:pt>
    <dgm:pt modelId="{B61805E7-F88F-4DF8-96B6-E1419F4E2EF9}" type="pres">
      <dgm:prSet presAssocID="{F7923EC0-752C-4B04-AA77-5F774EEA7D61}" presName="Name19" presStyleLbl="parChTrans1D2" presStyleIdx="4" presStyleCnt="5"/>
      <dgm:spPr/>
    </dgm:pt>
    <dgm:pt modelId="{C072AA7A-8CC4-49BF-BFD9-D23C0056DF33}" type="pres">
      <dgm:prSet presAssocID="{192E39C8-1A01-4600-B4A9-8DE07E38D015}" presName="Name21" presStyleCnt="0"/>
      <dgm:spPr/>
    </dgm:pt>
    <dgm:pt modelId="{22AD46E4-648E-41FB-9A84-6502233DECC2}" type="pres">
      <dgm:prSet presAssocID="{192E39C8-1A01-4600-B4A9-8DE07E38D015}" presName="level2Shape" presStyleLbl="node2" presStyleIdx="4" presStyleCnt="5" custScaleX="146742" custScaleY="112165"/>
      <dgm:spPr/>
    </dgm:pt>
    <dgm:pt modelId="{7898308F-4E09-49FA-A6F0-620532352FEC}" type="pres">
      <dgm:prSet presAssocID="{192E39C8-1A01-4600-B4A9-8DE07E38D015}" presName="hierChild3" presStyleCnt="0"/>
      <dgm:spPr/>
    </dgm:pt>
    <dgm:pt modelId="{4B50395B-D537-4966-BEE7-6C5D246F48D8}" type="pres">
      <dgm:prSet presAssocID="{40C0F327-4243-4F9F-B972-500F72B8F057}" presName="bgShapesFlow" presStyleCnt="0"/>
      <dgm:spPr/>
    </dgm:pt>
  </dgm:ptLst>
  <dgm:cxnLst>
    <dgm:cxn modelId="{321CAC1F-45B7-4C42-85D6-557598F7BF92}" type="presOf" srcId="{EF4A60B3-A1C4-4EBE-9C8B-88003A0C1472}" destId="{2E83E283-FB81-4C61-A310-9C18765818D2}" srcOrd="0" destOrd="0" presId="urn:microsoft.com/office/officeart/2005/8/layout/hierarchy6"/>
    <dgm:cxn modelId="{9E605221-4144-49DD-BBB7-2E02648B98B9}" type="presOf" srcId="{0EFB8771-DCF2-4FB8-B8B6-AF5095D7C7D2}" destId="{1FDFB4B3-558D-484D-B3E4-C1D2C85471A6}" srcOrd="0" destOrd="0" presId="urn:microsoft.com/office/officeart/2005/8/layout/hierarchy6"/>
    <dgm:cxn modelId="{2D927B3B-7227-4EFD-836A-3EAFE80ADBC4}" srcId="{C8AEEBF2-C4B8-491F-8B60-054F8301CA12}" destId="{1AE54FD2-A65E-4CA3-A5B4-F6607EA94CA5}" srcOrd="2" destOrd="0" parTransId="{1BFC863F-AFD5-4CD7-A90E-1FE3B324558D}" sibTransId="{0ABDFFEB-219A-4953-ABC1-74726CB1C96C}"/>
    <dgm:cxn modelId="{1270DD3F-A5E7-44B0-BE15-DFFD5A3FCA0B}" type="presOf" srcId="{9C1064F2-18CB-434F-9CCF-8CB4270803CE}" destId="{B11D5DFD-A69F-40DE-A6EC-14CE5A1E0D57}" srcOrd="0" destOrd="0" presId="urn:microsoft.com/office/officeart/2005/8/layout/hierarchy6"/>
    <dgm:cxn modelId="{21A21446-FD68-4A34-A550-01B19EE83E9C}" type="presOf" srcId="{5E66AC2F-4C7B-4061-84DD-B13994DE181E}" destId="{F84902F7-6E32-4BBE-A8E2-D4B74A92A0E9}" srcOrd="0" destOrd="0" presId="urn:microsoft.com/office/officeart/2005/8/layout/hierarchy6"/>
    <dgm:cxn modelId="{04A90452-EC84-4501-8BAC-C6A9E4BFFABE}" srcId="{C8AEEBF2-C4B8-491F-8B60-054F8301CA12}" destId="{192E39C8-1A01-4600-B4A9-8DE07E38D015}" srcOrd="4" destOrd="0" parTransId="{F7923EC0-752C-4B04-AA77-5F774EEA7D61}" sibTransId="{6D4AD9DC-451E-4C5E-9DF0-6B7DA7955E8C}"/>
    <dgm:cxn modelId="{36ED1854-0172-4BA5-ABDE-D541F8D1EEBC}" srcId="{C8AEEBF2-C4B8-491F-8B60-054F8301CA12}" destId="{E8091C9E-BA19-469C-907E-1DDF1BC47542}" srcOrd="0" destOrd="0" parTransId="{E341AC78-DBD3-441A-8DB8-F7E830FAFAF5}" sibTransId="{F2EF69DD-139B-4EE9-8A13-F3A4F238BD22}"/>
    <dgm:cxn modelId="{B33A9F5E-6E8A-4828-95F5-66B2ABB02449}" type="presOf" srcId="{E341AC78-DBD3-441A-8DB8-F7E830FAFAF5}" destId="{2AA3AE0D-C437-44D0-9C63-7B7F09123C2E}" srcOrd="0" destOrd="0" presId="urn:microsoft.com/office/officeart/2005/8/layout/hierarchy6"/>
    <dgm:cxn modelId="{B092C161-AD0C-4F7D-ACF8-AFC018DE249F}" type="presOf" srcId="{F7923EC0-752C-4B04-AA77-5F774EEA7D61}" destId="{B61805E7-F88F-4DF8-96B6-E1419F4E2EF9}" srcOrd="0" destOrd="0" presId="urn:microsoft.com/office/officeart/2005/8/layout/hierarchy6"/>
    <dgm:cxn modelId="{E3381268-61BF-4A16-9195-A22177FEC15E}" type="presOf" srcId="{40C0F327-4243-4F9F-B972-500F72B8F057}" destId="{03367D4D-878A-4005-A570-EBC28DC50E22}" srcOrd="0" destOrd="0" presId="urn:microsoft.com/office/officeart/2005/8/layout/hierarchy6"/>
    <dgm:cxn modelId="{49D3C670-D5DC-4B0F-97D6-0E0CBA267690}" type="presOf" srcId="{192E39C8-1A01-4600-B4A9-8DE07E38D015}" destId="{22AD46E4-648E-41FB-9A84-6502233DECC2}" srcOrd="0" destOrd="0" presId="urn:microsoft.com/office/officeart/2005/8/layout/hierarchy6"/>
    <dgm:cxn modelId="{00099476-B731-4E6D-B53F-38BFE36D8CA7}" type="presOf" srcId="{E8091C9E-BA19-469C-907E-1DDF1BC47542}" destId="{D41F7687-DDF8-442D-A9D5-BB7E533F5708}" srcOrd="0" destOrd="0" presId="urn:microsoft.com/office/officeart/2005/8/layout/hierarchy6"/>
    <dgm:cxn modelId="{D7C70092-198A-4909-B9A7-92FE967F0EA2}" type="presOf" srcId="{C8AEEBF2-C4B8-491F-8B60-054F8301CA12}" destId="{946AF6C4-2906-41B6-BD87-32D4A6C5DB73}" srcOrd="0" destOrd="0" presId="urn:microsoft.com/office/officeart/2005/8/layout/hierarchy6"/>
    <dgm:cxn modelId="{DC2F8DBB-0DA0-4E7B-8C23-86396E96D6F4}" type="presOf" srcId="{1AE54FD2-A65E-4CA3-A5B4-F6607EA94CA5}" destId="{FDE848A5-E4AA-42FA-A701-F8A2453BD6DB}" srcOrd="0" destOrd="0" presId="urn:microsoft.com/office/officeart/2005/8/layout/hierarchy6"/>
    <dgm:cxn modelId="{E0AFF8C7-C9EB-4182-938B-A8A9A4BDF834}" srcId="{C8AEEBF2-C4B8-491F-8B60-054F8301CA12}" destId="{9C1064F2-18CB-434F-9CCF-8CB4270803CE}" srcOrd="1" destOrd="0" parTransId="{EF4A60B3-A1C4-4EBE-9C8B-88003A0C1472}" sibTransId="{7529F27A-399E-4F1F-86B1-EF0A3B2930B1}"/>
    <dgm:cxn modelId="{CE25EECA-FC16-4389-BD22-3D6B87F16293}" srcId="{C8AEEBF2-C4B8-491F-8B60-054F8301CA12}" destId="{0EFB8771-DCF2-4FB8-B8B6-AF5095D7C7D2}" srcOrd="3" destOrd="0" parTransId="{5E66AC2F-4C7B-4061-84DD-B13994DE181E}" sibTransId="{25B87676-8601-4087-8E7F-8094860FC231}"/>
    <dgm:cxn modelId="{604E88CE-A894-4D3E-AD07-00BC44DA509C}" srcId="{40C0F327-4243-4F9F-B972-500F72B8F057}" destId="{C8AEEBF2-C4B8-491F-8B60-054F8301CA12}" srcOrd="0" destOrd="0" parTransId="{47558504-2571-4417-AB82-3AD4F43F608D}" sibTransId="{8CD429A3-4786-465A-A80B-3B8D225A8B4D}"/>
    <dgm:cxn modelId="{95F08AFE-CFD0-432D-94F2-7405D744D629}" type="presOf" srcId="{1BFC863F-AFD5-4CD7-A90E-1FE3B324558D}" destId="{7A7B84AF-6DD4-4FB4-BFE5-25178513DD43}" srcOrd="0" destOrd="0" presId="urn:microsoft.com/office/officeart/2005/8/layout/hierarchy6"/>
    <dgm:cxn modelId="{C6035B2F-3D1C-4EC5-B603-1B56E513753E}" type="presParOf" srcId="{03367D4D-878A-4005-A570-EBC28DC50E22}" destId="{B442FC9C-802B-4F3E-9BE8-207B78DC0EDF}" srcOrd="0" destOrd="0" presId="urn:microsoft.com/office/officeart/2005/8/layout/hierarchy6"/>
    <dgm:cxn modelId="{E03BEFC7-BDCC-47EC-9A56-2D43FBA36EF8}" type="presParOf" srcId="{B442FC9C-802B-4F3E-9BE8-207B78DC0EDF}" destId="{DCB20BB7-56C3-4D1F-8DAC-1E7419A6AE3F}" srcOrd="0" destOrd="0" presId="urn:microsoft.com/office/officeart/2005/8/layout/hierarchy6"/>
    <dgm:cxn modelId="{4B5C57E9-8066-4FFF-9FF2-EE62D5661CB2}" type="presParOf" srcId="{DCB20BB7-56C3-4D1F-8DAC-1E7419A6AE3F}" destId="{CCF998A0-3EE7-4565-842E-331B66CA8B60}" srcOrd="0" destOrd="0" presId="urn:microsoft.com/office/officeart/2005/8/layout/hierarchy6"/>
    <dgm:cxn modelId="{6E0F1F07-1073-460C-BC65-4B20D8AC4FFC}" type="presParOf" srcId="{CCF998A0-3EE7-4565-842E-331B66CA8B60}" destId="{946AF6C4-2906-41B6-BD87-32D4A6C5DB73}" srcOrd="0" destOrd="0" presId="urn:microsoft.com/office/officeart/2005/8/layout/hierarchy6"/>
    <dgm:cxn modelId="{602E762D-0C7D-4965-876E-63523723973A}" type="presParOf" srcId="{CCF998A0-3EE7-4565-842E-331B66CA8B60}" destId="{AF92A30B-64A5-474D-B6E6-B18351B55DCE}" srcOrd="1" destOrd="0" presId="urn:microsoft.com/office/officeart/2005/8/layout/hierarchy6"/>
    <dgm:cxn modelId="{DECC6FBD-94B5-4A83-9C71-A6516C36EF97}" type="presParOf" srcId="{AF92A30B-64A5-474D-B6E6-B18351B55DCE}" destId="{2AA3AE0D-C437-44D0-9C63-7B7F09123C2E}" srcOrd="0" destOrd="0" presId="urn:microsoft.com/office/officeart/2005/8/layout/hierarchy6"/>
    <dgm:cxn modelId="{7ACE5BD8-63C9-4ECF-A805-B6261A210260}" type="presParOf" srcId="{AF92A30B-64A5-474D-B6E6-B18351B55DCE}" destId="{003CBC99-59FE-4B4D-9362-0247AABBA559}" srcOrd="1" destOrd="0" presId="urn:microsoft.com/office/officeart/2005/8/layout/hierarchy6"/>
    <dgm:cxn modelId="{3CF92DFA-1BC4-4EFD-89B3-88007B013D51}" type="presParOf" srcId="{003CBC99-59FE-4B4D-9362-0247AABBA559}" destId="{D41F7687-DDF8-442D-A9D5-BB7E533F5708}" srcOrd="0" destOrd="0" presId="urn:microsoft.com/office/officeart/2005/8/layout/hierarchy6"/>
    <dgm:cxn modelId="{838FDBDB-05C0-4CB2-907A-5A58881D98B1}" type="presParOf" srcId="{003CBC99-59FE-4B4D-9362-0247AABBA559}" destId="{3FD5F839-7A06-4279-B275-F3DCF5A9BBF0}" srcOrd="1" destOrd="0" presId="urn:microsoft.com/office/officeart/2005/8/layout/hierarchy6"/>
    <dgm:cxn modelId="{B1C7079A-B5F2-415D-A067-F9BCF97FA018}" type="presParOf" srcId="{AF92A30B-64A5-474D-B6E6-B18351B55DCE}" destId="{2E83E283-FB81-4C61-A310-9C18765818D2}" srcOrd="2" destOrd="0" presId="urn:microsoft.com/office/officeart/2005/8/layout/hierarchy6"/>
    <dgm:cxn modelId="{526EF4AE-B37D-45D6-8784-BC42AFA2AA98}" type="presParOf" srcId="{AF92A30B-64A5-474D-B6E6-B18351B55DCE}" destId="{3710A3AC-E2A1-4D1C-BC8F-B0A5A08D956A}" srcOrd="3" destOrd="0" presId="urn:microsoft.com/office/officeart/2005/8/layout/hierarchy6"/>
    <dgm:cxn modelId="{9B9E2E10-037A-4540-8B65-9BF098782E6E}" type="presParOf" srcId="{3710A3AC-E2A1-4D1C-BC8F-B0A5A08D956A}" destId="{B11D5DFD-A69F-40DE-A6EC-14CE5A1E0D57}" srcOrd="0" destOrd="0" presId="urn:microsoft.com/office/officeart/2005/8/layout/hierarchy6"/>
    <dgm:cxn modelId="{5490D1A0-3B7F-4ECE-BA62-3AB85D4BE47A}" type="presParOf" srcId="{3710A3AC-E2A1-4D1C-BC8F-B0A5A08D956A}" destId="{0890E12C-3219-4532-860B-B7221D1507C5}" srcOrd="1" destOrd="0" presId="urn:microsoft.com/office/officeart/2005/8/layout/hierarchy6"/>
    <dgm:cxn modelId="{32731AB0-ED66-4634-B751-BD5FB255C7ED}" type="presParOf" srcId="{AF92A30B-64A5-474D-B6E6-B18351B55DCE}" destId="{7A7B84AF-6DD4-4FB4-BFE5-25178513DD43}" srcOrd="4" destOrd="0" presId="urn:microsoft.com/office/officeart/2005/8/layout/hierarchy6"/>
    <dgm:cxn modelId="{BEF86F02-6C4B-496B-9E02-931F24DE938D}" type="presParOf" srcId="{AF92A30B-64A5-474D-B6E6-B18351B55DCE}" destId="{5F1A144F-71D4-4634-9FB2-04D4355BD9B3}" srcOrd="5" destOrd="0" presId="urn:microsoft.com/office/officeart/2005/8/layout/hierarchy6"/>
    <dgm:cxn modelId="{14261574-1A86-4A31-8BBD-E6C6A2BAF9F2}" type="presParOf" srcId="{5F1A144F-71D4-4634-9FB2-04D4355BD9B3}" destId="{FDE848A5-E4AA-42FA-A701-F8A2453BD6DB}" srcOrd="0" destOrd="0" presId="urn:microsoft.com/office/officeart/2005/8/layout/hierarchy6"/>
    <dgm:cxn modelId="{F5A2266F-FD54-4C77-8099-99F10C4B7FEC}" type="presParOf" srcId="{5F1A144F-71D4-4634-9FB2-04D4355BD9B3}" destId="{8F8E65B9-C312-4869-8FDF-F37863B034FC}" srcOrd="1" destOrd="0" presId="urn:microsoft.com/office/officeart/2005/8/layout/hierarchy6"/>
    <dgm:cxn modelId="{3AC7BD87-607B-4A4A-A7F0-DF1E716F2CA4}" type="presParOf" srcId="{AF92A30B-64A5-474D-B6E6-B18351B55DCE}" destId="{F84902F7-6E32-4BBE-A8E2-D4B74A92A0E9}" srcOrd="6" destOrd="0" presId="urn:microsoft.com/office/officeart/2005/8/layout/hierarchy6"/>
    <dgm:cxn modelId="{DDFFF8F5-B5B2-4653-A7A3-2CC0112DDE24}" type="presParOf" srcId="{AF92A30B-64A5-474D-B6E6-B18351B55DCE}" destId="{6C4F4766-EBA8-4F62-9CC5-B6575E44497C}" srcOrd="7" destOrd="0" presId="urn:microsoft.com/office/officeart/2005/8/layout/hierarchy6"/>
    <dgm:cxn modelId="{5B9BC432-4772-45CC-9FEC-83FCA0B0D79C}" type="presParOf" srcId="{6C4F4766-EBA8-4F62-9CC5-B6575E44497C}" destId="{1FDFB4B3-558D-484D-B3E4-C1D2C85471A6}" srcOrd="0" destOrd="0" presId="urn:microsoft.com/office/officeart/2005/8/layout/hierarchy6"/>
    <dgm:cxn modelId="{2EAB90F4-3ABE-4B02-85E9-0D6E49A9E24B}" type="presParOf" srcId="{6C4F4766-EBA8-4F62-9CC5-B6575E44497C}" destId="{D9E70516-0D4A-4FB0-8E46-DEC117369D73}" srcOrd="1" destOrd="0" presId="urn:microsoft.com/office/officeart/2005/8/layout/hierarchy6"/>
    <dgm:cxn modelId="{1C066D84-FDCF-4A10-BF93-85248A657DD6}" type="presParOf" srcId="{AF92A30B-64A5-474D-B6E6-B18351B55DCE}" destId="{B61805E7-F88F-4DF8-96B6-E1419F4E2EF9}" srcOrd="8" destOrd="0" presId="urn:microsoft.com/office/officeart/2005/8/layout/hierarchy6"/>
    <dgm:cxn modelId="{B624CAFC-107F-4702-9A34-90D74C569CC0}" type="presParOf" srcId="{AF92A30B-64A5-474D-B6E6-B18351B55DCE}" destId="{C072AA7A-8CC4-49BF-BFD9-D23C0056DF33}" srcOrd="9" destOrd="0" presId="urn:microsoft.com/office/officeart/2005/8/layout/hierarchy6"/>
    <dgm:cxn modelId="{DB549F56-797E-4360-AECD-B748BF5A51D1}" type="presParOf" srcId="{C072AA7A-8CC4-49BF-BFD9-D23C0056DF33}" destId="{22AD46E4-648E-41FB-9A84-6502233DECC2}" srcOrd="0" destOrd="0" presId="urn:microsoft.com/office/officeart/2005/8/layout/hierarchy6"/>
    <dgm:cxn modelId="{DD23DABB-3243-405B-AA16-3C0C7140A929}" type="presParOf" srcId="{C072AA7A-8CC4-49BF-BFD9-D23C0056DF33}" destId="{7898308F-4E09-49FA-A6F0-620532352FEC}" srcOrd="1" destOrd="0" presId="urn:microsoft.com/office/officeart/2005/8/layout/hierarchy6"/>
    <dgm:cxn modelId="{3192457D-327B-40DF-8A3A-64AA42A9B467}" type="presParOf" srcId="{03367D4D-878A-4005-A570-EBC28DC50E22}" destId="{4B50395B-D537-4966-BEE7-6C5D246F48D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AF6C4-2906-41B6-BD87-32D4A6C5DB73}">
      <dsp:nvSpPr>
        <dsp:cNvPr id="0" name=""/>
        <dsp:cNvSpPr/>
      </dsp:nvSpPr>
      <dsp:spPr>
        <a:xfrm>
          <a:off x="2494875" y="117747"/>
          <a:ext cx="2898055" cy="74204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Key Data Sets Analyzed</a:t>
          </a:r>
        </a:p>
      </dsp:txBody>
      <dsp:txXfrm>
        <a:off x="2516609" y="139481"/>
        <a:ext cx="2854587" cy="698581"/>
      </dsp:txXfrm>
    </dsp:sp>
    <dsp:sp modelId="{2AA3AE0D-C437-44D0-9C63-7B7F09123C2E}">
      <dsp:nvSpPr>
        <dsp:cNvPr id="0" name=""/>
        <dsp:cNvSpPr/>
      </dsp:nvSpPr>
      <dsp:spPr>
        <a:xfrm>
          <a:off x="562678" y="859797"/>
          <a:ext cx="3381224" cy="296819"/>
        </a:xfrm>
        <a:custGeom>
          <a:avLst/>
          <a:gdLst/>
          <a:ahLst/>
          <a:cxnLst/>
          <a:rect l="0" t="0" r="0" b="0"/>
          <a:pathLst>
            <a:path>
              <a:moveTo>
                <a:pt x="3381224" y="0"/>
              </a:moveTo>
              <a:lnTo>
                <a:pt x="3381224" y="148409"/>
              </a:lnTo>
              <a:lnTo>
                <a:pt x="0" y="148409"/>
              </a:lnTo>
              <a:lnTo>
                <a:pt x="0" y="296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F7687-DDF8-442D-A9D5-BB7E533F5708}">
      <dsp:nvSpPr>
        <dsp:cNvPr id="0" name=""/>
        <dsp:cNvSpPr/>
      </dsp:nvSpPr>
      <dsp:spPr>
        <a:xfrm>
          <a:off x="6141" y="1156617"/>
          <a:ext cx="1113074" cy="83231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Opportunities</a:t>
          </a:r>
        </a:p>
      </dsp:txBody>
      <dsp:txXfrm>
        <a:off x="30519" y="1180995"/>
        <a:ext cx="1064318" cy="783563"/>
      </dsp:txXfrm>
    </dsp:sp>
    <dsp:sp modelId="{2E83E283-FB81-4C61-A310-9C18765818D2}">
      <dsp:nvSpPr>
        <dsp:cNvPr id="0" name=""/>
        <dsp:cNvSpPr/>
      </dsp:nvSpPr>
      <dsp:spPr>
        <a:xfrm>
          <a:off x="2009675" y="859797"/>
          <a:ext cx="1934228" cy="296819"/>
        </a:xfrm>
        <a:custGeom>
          <a:avLst/>
          <a:gdLst/>
          <a:ahLst/>
          <a:cxnLst/>
          <a:rect l="0" t="0" r="0" b="0"/>
          <a:pathLst>
            <a:path>
              <a:moveTo>
                <a:pt x="1934228" y="0"/>
              </a:moveTo>
              <a:lnTo>
                <a:pt x="1934228" y="148409"/>
              </a:lnTo>
              <a:lnTo>
                <a:pt x="0" y="148409"/>
              </a:lnTo>
              <a:lnTo>
                <a:pt x="0" y="296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D5DFD-A69F-40DE-A6EC-14CE5A1E0D57}">
      <dsp:nvSpPr>
        <dsp:cNvPr id="0" name=""/>
        <dsp:cNvSpPr/>
      </dsp:nvSpPr>
      <dsp:spPr>
        <a:xfrm>
          <a:off x="1453138" y="1156617"/>
          <a:ext cx="1113074" cy="83231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Business Accounts</a:t>
          </a:r>
        </a:p>
      </dsp:txBody>
      <dsp:txXfrm>
        <a:off x="1477516" y="1180995"/>
        <a:ext cx="1064318" cy="783563"/>
      </dsp:txXfrm>
    </dsp:sp>
    <dsp:sp modelId="{7A7B84AF-6DD4-4FB4-BFE5-25178513DD43}">
      <dsp:nvSpPr>
        <dsp:cNvPr id="0" name=""/>
        <dsp:cNvSpPr/>
      </dsp:nvSpPr>
      <dsp:spPr>
        <a:xfrm>
          <a:off x="3554956" y="859797"/>
          <a:ext cx="388947" cy="296819"/>
        </a:xfrm>
        <a:custGeom>
          <a:avLst/>
          <a:gdLst/>
          <a:ahLst/>
          <a:cxnLst/>
          <a:rect l="0" t="0" r="0" b="0"/>
          <a:pathLst>
            <a:path>
              <a:moveTo>
                <a:pt x="388947" y="0"/>
              </a:moveTo>
              <a:lnTo>
                <a:pt x="388947" y="148409"/>
              </a:lnTo>
              <a:lnTo>
                <a:pt x="0" y="148409"/>
              </a:lnTo>
              <a:lnTo>
                <a:pt x="0" y="296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848A5-E4AA-42FA-A701-F8A2453BD6DB}">
      <dsp:nvSpPr>
        <dsp:cNvPr id="0" name=""/>
        <dsp:cNvSpPr/>
      </dsp:nvSpPr>
      <dsp:spPr>
        <a:xfrm>
          <a:off x="2900134" y="1156617"/>
          <a:ext cx="1309643" cy="83390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Contacts</a:t>
          </a:r>
        </a:p>
      </dsp:txBody>
      <dsp:txXfrm>
        <a:off x="2924558" y="1181041"/>
        <a:ext cx="1260795" cy="785059"/>
      </dsp:txXfrm>
    </dsp:sp>
    <dsp:sp modelId="{F84902F7-6E32-4BBE-A8E2-D4B74A92A0E9}">
      <dsp:nvSpPr>
        <dsp:cNvPr id="0" name=""/>
        <dsp:cNvSpPr/>
      </dsp:nvSpPr>
      <dsp:spPr>
        <a:xfrm>
          <a:off x="3943903" y="859797"/>
          <a:ext cx="1285144" cy="296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09"/>
              </a:lnTo>
              <a:lnTo>
                <a:pt x="1285144" y="148409"/>
              </a:lnTo>
              <a:lnTo>
                <a:pt x="1285144" y="296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DFB4B3-558D-484D-B3E4-C1D2C85471A6}">
      <dsp:nvSpPr>
        <dsp:cNvPr id="0" name=""/>
        <dsp:cNvSpPr/>
      </dsp:nvSpPr>
      <dsp:spPr>
        <a:xfrm>
          <a:off x="4543700" y="1156617"/>
          <a:ext cx="1370695" cy="82915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Invoices</a:t>
          </a:r>
        </a:p>
      </dsp:txBody>
      <dsp:txXfrm>
        <a:off x="4567985" y="1180902"/>
        <a:ext cx="1322125" cy="780581"/>
      </dsp:txXfrm>
    </dsp:sp>
    <dsp:sp modelId="{B61805E7-F88F-4DF8-96B6-E1419F4E2EF9}">
      <dsp:nvSpPr>
        <dsp:cNvPr id="0" name=""/>
        <dsp:cNvSpPr/>
      </dsp:nvSpPr>
      <dsp:spPr>
        <a:xfrm>
          <a:off x="3943903" y="859797"/>
          <a:ext cx="3121088" cy="296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09"/>
              </a:lnTo>
              <a:lnTo>
                <a:pt x="3121088" y="148409"/>
              </a:lnTo>
              <a:lnTo>
                <a:pt x="3121088" y="296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D46E4-648E-41FB-9A84-6502233DECC2}">
      <dsp:nvSpPr>
        <dsp:cNvPr id="0" name=""/>
        <dsp:cNvSpPr/>
      </dsp:nvSpPr>
      <dsp:spPr>
        <a:xfrm>
          <a:off x="6248317" y="1156617"/>
          <a:ext cx="1633347" cy="832319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External Data: France </a:t>
          </a:r>
          <a:r>
            <a:rPr lang="en-US" sz="900" kern="1200" dirty="0" err="1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rPr>
            <a:t>Generosite</a:t>
          </a:r>
          <a:endParaRPr lang="en-US" sz="900" kern="1200" dirty="0"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endParaRPr>
        </a:p>
      </dsp:txBody>
      <dsp:txXfrm>
        <a:off x="6272695" y="1180995"/>
        <a:ext cx="1584591" cy="783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rial" panose="020B0604020202020204" pitchFamily="3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9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9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4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14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56A19CC-8C54-9457-C378-F0859AF0C6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32705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AC88B03-E412-15EA-443A-482B233E07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34034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1598CB5-240E-A24F-6EAD-10246869B2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719751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" name="Google Shape;51;p13" descr="A view of a cit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b="15704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-1" y="-7226"/>
            <a:ext cx="9161212" cy="5156507"/>
            <a:chOff x="-1" y="-9635"/>
            <a:chExt cx="12214949" cy="6875343"/>
          </a:xfrm>
        </p:grpSpPr>
        <p:sp>
          <p:nvSpPr>
            <p:cNvPr id="53" name="Google Shape;53;p13"/>
            <p:cNvSpPr/>
            <p:nvPr/>
          </p:nvSpPr>
          <p:spPr>
            <a:xfrm>
              <a:off x="8162716" y="-9635"/>
              <a:ext cx="2610415" cy="6875343"/>
            </a:xfrm>
            <a:custGeom>
              <a:avLst/>
              <a:gdLst/>
              <a:ahLst/>
              <a:cxnLst/>
              <a:rect l="l" t="t" r="r" b="b"/>
              <a:pathLst>
                <a:path w="2610415" h="6875343" extrusionOk="0">
                  <a:moveTo>
                    <a:pt x="0" y="0"/>
                  </a:moveTo>
                  <a:lnTo>
                    <a:pt x="880329" y="0"/>
                  </a:lnTo>
                  <a:lnTo>
                    <a:pt x="2610415" y="3629136"/>
                  </a:lnTo>
                  <a:lnTo>
                    <a:pt x="1062880" y="6875343"/>
                  </a:lnTo>
                  <a:lnTo>
                    <a:pt x="182550" y="6875343"/>
                  </a:lnTo>
                  <a:lnTo>
                    <a:pt x="1730085" y="3629136"/>
                  </a:lnTo>
                  <a:close/>
                </a:path>
              </a:pathLst>
            </a:custGeom>
            <a:solidFill>
              <a:srgbClr val="323232">
                <a:alpha val="145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9042219" y="-9635"/>
              <a:ext cx="2610416" cy="6875343"/>
            </a:xfrm>
            <a:custGeom>
              <a:avLst/>
              <a:gdLst/>
              <a:ahLst/>
              <a:cxnLst/>
              <a:rect l="l" t="t" r="r" b="b"/>
              <a:pathLst>
                <a:path w="2610416" h="6875343" extrusionOk="0">
                  <a:moveTo>
                    <a:pt x="0" y="0"/>
                  </a:moveTo>
                  <a:lnTo>
                    <a:pt x="880330" y="0"/>
                  </a:lnTo>
                  <a:lnTo>
                    <a:pt x="2610416" y="3629136"/>
                  </a:lnTo>
                  <a:lnTo>
                    <a:pt x="1062881" y="6875343"/>
                  </a:lnTo>
                  <a:lnTo>
                    <a:pt x="182551" y="6875343"/>
                  </a:lnTo>
                  <a:lnTo>
                    <a:pt x="1730086" y="3629136"/>
                  </a:lnTo>
                  <a:close/>
                </a:path>
              </a:pathLst>
            </a:custGeom>
            <a:solidFill>
              <a:srgbClr val="323232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-1" y="-9635"/>
              <a:ext cx="9892801" cy="6875343"/>
            </a:xfrm>
            <a:custGeom>
              <a:avLst/>
              <a:gdLst/>
              <a:ahLst/>
              <a:cxnLst/>
              <a:rect l="l" t="t" r="r" b="b"/>
              <a:pathLst>
                <a:path w="9892801" h="6875343" extrusionOk="0">
                  <a:moveTo>
                    <a:pt x="0" y="0"/>
                  </a:moveTo>
                  <a:lnTo>
                    <a:pt x="8162715" y="0"/>
                  </a:lnTo>
                  <a:lnTo>
                    <a:pt x="9892801" y="3629136"/>
                  </a:lnTo>
                  <a:lnTo>
                    <a:pt x="8345266" y="6875343"/>
                  </a:lnTo>
                  <a:lnTo>
                    <a:pt x="0" y="6875343"/>
                  </a:lnTo>
                  <a:close/>
                </a:path>
              </a:pathLst>
            </a:custGeom>
            <a:solidFill>
              <a:schemeClr val="dk2">
                <a:alpha val="9451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9925580" y="-9635"/>
              <a:ext cx="2289368" cy="6875343"/>
            </a:xfrm>
            <a:custGeom>
              <a:avLst/>
              <a:gdLst/>
              <a:ahLst/>
              <a:cxnLst/>
              <a:rect l="l" t="t" r="r" b="b"/>
              <a:pathLst>
                <a:path w="2289368" h="6875343" extrusionOk="0">
                  <a:moveTo>
                    <a:pt x="0" y="0"/>
                  </a:moveTo>
                  <a:lnTo>
                    <a:pt x="2289368" y="0"/>
                  </a:lnTo>
                  <a:lnTo>
                    <a:pt x="2289368" y="6875343"/>
                  </a:lnTo>
                  <a:lnTo>
                    <a:pt x="182550" y="6875343"/>
                  </a:lnTo>
                  <a:lnTo>
                    <a:pt x="1730086" y="3629136"/>
                  </a:lnTo>
                  <a:close/>
                </a:path>
              </a:pathLst>
            </a:custGeom>
            <a:solidFill>
              <a:schemeClr val="accent1">
                <a:alpha val="9451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676966" y="1430687"/>
            <a:ext cx="58302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676966" y="2199884"/>
            <a:ext cx="58302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59" name="Google Shape;59;p13"/>
          <p:cNvCxnSpPr/>
          <p:nvPr/>
        </p:nvCxnSpPr>
        <p:spPr>
          <a:xfrm>
            <a:off x="665723" y="2714625"/>
            <a:ext cx="584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0" name="Google Shape;60;p13" descr="A picture contain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076323" cy="107632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body" idx="3"/>
          </p:nvPr>
        </p:nvSpPr>
        <p:spPr>
          <a:xfrm>
            <a:off x="676966" y="2779637"/>
            <a:ext cx="58302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2777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4"/>
          </p:nvPr>
        </p:nvSpPr>
        <p:spPr>
          <a:xfrm>
            <a:off x="285750" y="4723307"/>
            <a:ext cx="27963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Content Slide">
  <p:cSld name="Regular Content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BCA1945-9D05-C181-FFE2-2F47CBD22C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994623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Google Shape;65;p14"/>
          <p:cNvCxnSpPr/>
          <p:nvPr/>
        </p:nvCxnSpPr>
        <p:spPr>
          <a:xfrm>
            <a:off x="285750" y="885825"/>
            <a:ext cx="8572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4"/>
          <p:cNvCxnSpPr/>
          <p:nvPr/>
        </p:nvCxnSpPr>
        <p:spPr>
          <a:xfrm>
            <a:off x="285750" y="4800600"/>
            <a:ext cx="8572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285750" y="171450"/>
            <a:ext cx="8572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18181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285750" y="971551"/>
            <a:ext cx="85725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55064" y="4800600"/>
            <a:ext cx="30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0" name="Google Shape;70;p14"/>
          <p:cNvSpPr txBox="1"/>
          <p:nvPr/>
        </p:nvSpPr>
        <p:spPr>
          <a:xfrm>
            <a:off x="7291952" y="4850960"/>
            <a:ext cx="12630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rPr>
              <a:t>180 Degrees Consulting ESCP</a:t>
            </a:r>
            <a:endParaRPr sz="1100" b="0" i="0" u="none" strike="noStrike" cap="none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ftr" idx="11"/>
          </p:nvPr>
        </p:nvSpPr>
        <p:spPr>
          <a:xfrm>
            <a:off x="3028950" y="480060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1">
  <p:cSld name="Cover Slide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0258BC9-696A-56F0-D694-D3374D7076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080893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" name="Google Shape;73;p15"/>
          <p:cNvGrpSpPr/>
          <p:nvPr/>
        </p:nvGrpSpPr>
        <p:grpSpPr>
          <a:xfrm>
            <a:off x="-1" y="-7226"/>
            <a:ext cx="9161212" cy="5156507"/>
            <a:chOff x="-1" y="-9635"/>
            <a:chExt cx="12214949" cy="6875343"/>
          </a:xfrm>
        </p:grpSpPr>
        <p:sp>
          <p:nvSpPr>
            <p:cNvPr id="74" name="Google Shape;74;p15"/>
            <p:cNvSpPr/>
            <p:nvPr/>
          </p:nvSpPr>
          <p:spPr>
            <a:xfrm>
              <a:off x="8162716" y="-9635"/>
              <a:ext cx="2610415" cy="6875343"/>
            </a:xfrm>
            <a:custGeom>
              <a:avLst/>
              <a:gdLst/>
              <a:ahLst/>
              <a:cxnLst/>
              <a:rect l="l" t="t" r="r" b="b"/>
              <a:pathLst>
                <a:path w="2610415" h="6875343" extrusionOk="0">
                  <a:moveTo>
                    <a:pt x="0" y="0"/>
                  </a:moveTo>
                  <a:lnTo>
                    <a:pt x="880329" y="0"/>
                  </a:lnTo>
                  <a:lnTo>
                    <a:pt x="2610415" y="3629136"/>
                  </a:lnTo>
                  <a:lnTo>
                    <a:pt x="1062880" y="6875343"/>
                  </a:lnTo>
                  <a:lnTo>
                    <a:pt x="182550" y="6875343"/>
                  </a:lnTo>
                  <a:lnTo>
                    <a:pt x="1730085" y="3629136"/>
                  </a:lnTo>
                  <a:close/>
                </a:path>
              </a:pathLst>
            </a:custGeom>
            <a:solidFill>
              <a:srgbClr val="323232">
                <a:alpha val="145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9042219" y="-9635"/>
              <a:ext cx="2610416" cy="6875343"/>
            </a:xfrm>
            <a:custGeom>
              <a:avLst/>
              <a:gdLst/>
              <a:ahLst/>
              <a:cxnLst/>
              <a:rect l="l" t="t" r="r" b="b"/>
              <a:pathLst>
                <a:path w="2610416" h="6875343" extrusionOk="0">
                  <a:moveTo>
                    <a:pt x="0" y="0"/>
                  </a:moveTo>
                  <a:lnTo>
                    <a:pt x="880330" y="0"/>
                  </a:lnTo>
                  <a:lnTo>
                    <a:pt x="2610416" y="3629136"/>
                  </a:lnTo>
                  <a:lnTo>
                    <a:pt x="1062881" y="6875343"/>
                  </a:lnTo>
                  <a:lnTo>
                    <a:pt x="182551" y="6875343"/>
                  </a:lnTo>
                  <a:lnTo>
                    <a:pt x="1730086" y="3629136"/>
                  </a:lnTo>
                  <a:close/>
                </a:path>
              </a:pathLst>
            </a:custGeom>
            <a:solidFill>
              <a:srgbClr val="323232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-1" y="-9635"/>
              <a:ext cx="9892801" cy="6875343"/>
            </a:xfrm>
            <a:custGeom>
              <a:avLst/>
              <a:gdLst/>
              <a:ahLst/>
              <a:cxnLst/>
              <a:rect l="l" t="t" r="r" b="b"/>
              <a:pathLst>
                <a:path w="9892801" h="6875343" extrusionOk="0">
                  <a:moveTo>
                    <a:pt x="0" y="0"/>
                  </a:moveTo>
                  <a:lnTo>
                    <a:pt x="8162715" y="0"/>
                  </a:lnTo>
                  <a:lnTo>
                    <a:pt x="9892801" y="3629136"/>
                  </a:lnTo>
                  <a:lnTo>
                    <a:pt x="8345266" y="6875343"/>
                  </a:lnTo>
                  <a:lnTo>
                    <a:pt x="0" y="6875343"/>
                  </a:lnTo>
                  <a:close/>
                </a:path>
              </a:pathLst>
            </a:custGeom>
            <a:solidFill>
              <a:schemeClr val="dk2">
                <a:alpha val="9451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9925580" y="-9635"/>
              <a:ext cx="2289368" cy="6875343"/>
            </a:xfrm>
            <a:custGeom>
              <a:avLst/>
              <a:gdLst/>
              <a:ahLst/>
              <a:cxnLst/>
              <a:rect l="l" t="t" r="r" b="b"/>
              <a:pathLst>
                <a:path w="2289368" h="6875343" extrusionOk="0">
                  <a:moveTo>
                    <a:pt x="0" y="0"/>
                  </a:moveTo>
                  <a:lnTo>
                    <a:pt x="2289368" y="0"/>
                  </a:lnTo>
                  <a:lnTo>
                    <a:pt x="2289368" y="6875343"/>
                  </a:lnTo>
                  <a:lnTo>
                    <a:pt x="182550" y="6875343"/>
                  </a:lnTo>
                  <a:lnTo>
                    <a:pt x="1730086" y="3629136"/>
                  </a:lnTo>
                  <a:close/>
                </a:path>
              </a:pathLst>
            </a:custGeom>
            <a:solidFill>
              <a:schemeClr val="accent1">
                <a:alpha val="9451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676966" y="1430687"/>
            <a:ext cx="58302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2"/>
          </p:nvPr>
        </p:nvSpPr>
        <p:spPr>
          <a:xfrm>
            <a:off x="676966" y="2199884"/>
            <a:ext cx="58302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665723" y="2714625"/>
            <a:ext cx="584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" name="Google Shape;81;p15" descr="A picture containing drawing&#10;&#10;Description automatically generated"/>
          <p:cNvSpPr/>
          <p:nvPr/>
        </p:nvSpPr>
        <p:spPr>
          <a:xfrm>
            <a:off x="0" y="0"/>
            <a:ext cx="10764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3"/>
          </p:nvPr>
        </p:nvSpPr>
        <p:spPr>
          <a:xfrm>
            <a:off x="676966" y="2779637"/>
            <a:ext cx="58302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27777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4"/>
          </p:nvPr>
        </p:nvSpPr>
        <p:spPr>
          <a:xfrm>
            <a:off x="285750" y="4723307"/>
            <a:ext cx="27963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07F2635-82A0-E762-5484-3F8959139F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598218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DC733DF-BB35-673C-56F8-BA5ED76A3B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65635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00B71D4-4FDA-6655-4038-3D871E905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679841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27349BC-6A91-7E2E-6384-D29308D256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768538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096C81A-F2A2-471C-D919-44FDC4281E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98015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982B33E-F316-8630-AAC6-B3C199CFF6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951953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5736746-3C74-1CC3-4677-729972042C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105770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8BFF584-1E81-56CC-DBB5-1C0D51E640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69570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410D0A3-8636-0051-7B25-F3C0851521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74100976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7F3BAC-D2A5-6DE3-87A2-2C66E5C8E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For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97BA4-9E1A-109D-48F7-4D57D91513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JP Morgan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918A7-A37C-5D14-8EFB-9FB8E0095BD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SPORTS DANS LA VILLE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A4C7A-DE8B-BF77-C086-C61BC04A7EFB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US" sz="2000" dirty="0"/>
              <a:t>TEAM 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5DA3F-1D6C-958E-F19D-6D226A663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553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EACD-FF29-5C6E-6E1C-D8F744A4D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8FF6F2-44BC-CE2D-83F2-1C52724A2969}"/>
              </a:ext>
            </a:extLst>
          </p:cNvPr>
          <p:cNvSpPr txBox="1">
            <a:spLocks/>
          </p:cNvSpPr>
          <p:nvPr/>
        </p:nvSpPr>
        <p:spPr>
          <a:xfrm>
            <a:off x="174308" y="81151"/>
            <a:ext cx="8572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8181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B1B1B"/>
              </a:buClr>
              <a:defRPr/>
            </a:pPr>
            <a:r>
              <a:rPr lang="en-GB" sz="1600" b="1" i="1" dirty="0">
                <a:solidFill>
                  <a:srgbClr val="1B1B1B"/>
                </a:solidFill>
              </a:rPr>
              <a:t>What about Digital Donation?</a:t>
            </a:r>
            <a:br>
              <a:rPr lang="en-GB" sz="1600" i="1" dirty="0">
                <a:solidFill>
                  <a:srgbClr val="1B1B1B"/>
                </a:solidFill>
              </a:rPr>
            </a:br>
            <a:r>
              <a:rPr lang="en-GB" sz="1600" i="1" dirty="0">
                <a:solidFill>
                  <a:srgbClr val="1B1B1B"/>
                </a:solidFill>
              </a:rPr>
              <a:t>Looking at the contribution of digital donations to the revenues</a:t>
            </a:r>
          </a:p>
        </p:txBody>
      </p:sp>
      <p:pic>
        <p:nvPicPr>
          <p:cNvPr id="5" name="Image 4" descr="Une image contenant texte, capture d’écran, Police, logo&#10;&#10;Description générée automatiquement">
            <a:extLst>
              <a:ext uri="{FF2B5EF4-FFF2-40B4-BE49-F238E27FC236}">
                <a16:creationId xmlns:a16="http://schemas.microsoft.com/office/drawing/2014/main" id="{664B3938-037B-EF95-8D36-43EC9C60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769" y="3323220"/>
            <a:ext cx="4882039" cy="1652774"/>
          </a:xfrm>
          <a:prstGeom prst="rect">
            <a:avLst/>
          </a:prstGeom>
        </p:spPr>
      </p:pic>
      <p:pic>
        <p:nvPicPr>
          <p:cNvPr id="7" name="Image 6" descr="Une image contenant texte, Police, Page web, Site web&#10;&#10;Description générée automatiquement">
            <a:extLst>
              <a:ext uri="{FF2B5EF4-FFF2-40B4-BE49-F238E27FC236}">
                <a16:creationId xmlns:a16="http://schemas.microsoft.com/office/drawing/2014/main" id="{69C25770-9CE1-9BD0-45F0-0246B983C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97" y="874292"/>
            <a:ext cx="4568571" cy="2284286"/>
          </a:xfrm>
          <a:prstGeom prst="rect">
            <a:avLst/>
          </a:prstGeom>
        </p:spPr>
      </p:pic>
      <p:sp>
        <p:nvSpPr>
          <p:cNvPr id="8" name="Google Shape;521;p43">
            <a:extLst>
              <a:ext uri="{FF2B5EF4-FFF2-40B4-BE49-F238E27FC236}">
                <a16:creationId xmlns:a16="http://schemas.microsoft.com/office/drawing/2014/main" id="{A5284994-C2A1-9C6E-19E6-E32CE2629754}"/>
              </a:ext>
            </a:extLst>
          </p:cNvPr>
          <p:cNvSpPr txBox="1"/>
          <p:nvPr/>
        </p:nvSpPr>
        <p:spPr>
          <a:xfrm>
            <a:off x="5214938" y="1190048"/>
            <a:ext cx="3206560" cy="165277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Only 8.2% of the donors donate online.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Only 0.03% of the total donations received by Sports dans la Ville come from online donations.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→ This is far below the national average!!!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3893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EACD-FF29-5C6E-6E1C-D8F744A4D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8FF6F2-44BC-CE2D-83F2-1C52724A2969}"/>
              </a:ext>
            </a:extLst>
          </p:cNvPr>
          <p:cNvSpPr txBox="1">
            <a:spLocks/>
          </p:cNvSpPr>
          <p:nvPr/>
        </p:nvSpPr>
        <p:spPr>
          <a:xfrm>
            <a:off x="174308" y="81151"/>
            <a:ext cx="8572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8181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B1B1B"/>
              </a:buClr>
              <a:defRPr/>
            </a:pPr>
            <a:r>
              <a:rPr lang="en-GB" sz="1600" b="1" i="1" dirty="0">
                <a:solidFill>
                  <a:srgbClr val="1B1B1B"/>
                </a:solidFill>
              </a:rPr>
              <a:t>When to prospect individual people?</a:t>
            </a:r>
            <a:br>
              <a:rPr lang="en-GB" sz="1600" i="1" dirty="0">
                <a:solidFill>
                  <a:srgbClr val="1B1B1B"/>
                </a:solidFill>
              </a:rPr>
            </a:br>
            <a:r>
              <a:rPr lang="en-GB" sz="1600" i="1" dirty="0">
                <a:solidFill>
                  <a:srgbClr val="1B1B1B"/>
                </a:solidFill>
              </a:rPr>
              <a:t>Identifying the most favourable months of the year for donations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8C365E-151E-8AEC-31DF-9067BAA4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40" y="803462"/>
            <a:ext cx="3802710" cy="25681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2353EA-46E5-AF0A-89F5-D7E725A3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398648"/>
            <a:ext cx="4529137" cy="226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3B7BF-D19A-E091-0F9A-7A217B2F2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966" y="1148055"/>
            <a:ext cx="5830200" cy="742200"/>
          </a:xfrm>
        </p:spPr>
        <p:txBody>
          <a:bodyPr/>
          <a:lstStyle/>
          <a:p>
            <a:r>
              <a:rPr lang="en-US" dirty="0"/>
              <a:t>When will Sports dans la Ville get the money?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1C832-03D2-0BB6-1C23-11FFFE3BA1A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76966" y="2028450"/>
            <a:ext cx="5830200" cy="543300"/>
          </a:xfrm>
        </p:spPr>
        <p:txBody>
          <a:bodyPr/>
          <a:lstStyle/>
          <a:p>
            <a:r>
              <a:rPr lang="en-US" dirty="0"/>
              <a:t>Predicting future revenues for optimized investments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BA204-21A7-B110-6B7A-0B196DB4ED83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16B1B-4E08-6310-D416-87EF6A30F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313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56ED2-AFDF-1999-B52E-C9EFF49CA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D9A71-D2F6-7227-680F-B6A2133AB387}"/>
              </a:ext>
            </a:extLst>
          </p:cNvPr>
          <p:cNvGrpSpPr/>
          <p:nvPr/>
        </p:nvGrpSpPr>
        <p:grpSpPr>
          <a:xfrm>
            <a:off x="1466396" y="1588514"/>
            <a:ext cx="1961967" cy="2059182"/>
            <a:chOff x="285750" y="1481882"/>
            <a:chExt cx="2798433" cy="14663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B07E512-7F60-2472-C7C8-0AEC4C582908}"/>
                </a:ext>
              </a:extLst>
            </p:cNvPr>
            <p:cNvGrpSpPr/>
            <p:nvPr/>
          </p:nvGrpSpPr>
          <p:grpSpPr>
            <a:xfrm>
              <a:off x="285750" y="2513062"/>
              <a:ext cx="2798433" cy="435122"/>
              <a:chOff x="285750" y="2458514"/>
              <a:chExt cx="2798433" cy="435122"/>
            </a:xfrm>
          </p:grpSpPr>
          <p:sp>
            <p:nvSpPr>
              <p:cNvPr id="15" name="Google Shape;960;p18">
                <a:extLst>
                  <a:ext uri="{FF2B5EF4-FFF2-40B4-BE49-F238E27FC236}">
                    <a16:creationId xmlns:a16="http://schemas.microsoft.com/office/drawing/2014/main" id="{02AFAA36-D4D8-27DE-3946-17BF48936789}"/>
                  </a:ext>
                </a:extLst>
              </p:cNvPr>
              <p:cNvSpPr/>
              <p:nvPr/>
            </p:nvSpPr>
            <p:spPr>
              <a:xfrm>
                <a:off x="285750" y="2458514"/>
                <a:ext cx="2377440" cy="435122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14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What real amount will be received in the end ?</a:t>
                </a:r>
                <a:endParaRPr sz="1200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" name="Google Shape;959;p18">
                <a:extLst>
                  <a:ext uri="{FF2B5EF4-FFF2-40B4-BE49-F238E27FC236}">
                    <a16:creationId xmlns:a16="http://schemas.microsoft.com/office/drawing/2014/main" id="{227D499F-CC39-8B09-7D13-2D8C99F7BAC8}"/>
                  </a:ext>
                </a:extLst>
              </p:cNvPr>
              <p:cNvSpPr/>
              <p:nvPr/>
            </p:nvSpPr>
            <p:spPr>
              <a:xfrm>
                <a:off x="2901303" y="2541635"/>
                <a:ext cx="182880" cy="27432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 pitchFamily="34" charset="0"/>
                  <a:ea typeface="Quattrocento Sans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35276A-EEFD-899B-F38B-615C4542B3FC}"/>
                </a:ext>
              </a:extLst>
            </p:cNvPr>
            <p:cNvGrpSpPr/>
            <p:nvPr/>
          </p:nvGrpSpPr>
          <p:grpSpPr>
            <a:xfrm>
              <a:off x="285750" y="1481882"/>
              <a:ext cx="2798433" cy="435122"/>
              <a:chOff x="285750" y="2458514"/>
              <a:chExt cx="2798433" cy="435122"/>
            </a:xfrm>
          </p:grpSpPr>
          <p:sp>
            <p:nvSpPr>
              <p:cNvPr id="13" name="Google Shape;960;p18">
                <a:extLst>
                  <a:ext uri="{FF2B5EF4-FFF2-40B4-BE49-F238E27FC236}">
                    <a16:creationId xmlns:a16="http://schemas.microsoft.com/office/drawing/2014/main" id="{F149D0C7-C924-4FFA-49CC-FB258EE4ABCE}"/>
                  </a:ext>
                </a:extLst>
              </p:cNvPr>
              <p:cNvSpPr/>
              <p:nvPr/>
            </p:nvSpPr>
            <p:spPr>
              <a:xfrm>
                <a:off x="285750" y="2458514"/>
                <a:ext cx="2377440" cy="435122"/>
              </a:xfrm>
              <a:prstGeom prst="rect">
                <a:avLst/>
              </a:prstGeom>
              <a:solidFill>
                <a:srgbClr val="F2F2F2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14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When will they get the money ?</a:t>
                </a:r>
                <a:endParaRPr sz="1200" dirty="0"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4" name="Google Shape;959;p18">
                <a:extLst>
                  <a:ext uri="{FF2B5EF4-FFF2-40B4-BE49-F238E27FC236}">
                    <a16:creationId xmlns:a16="http://schemas.microsoft.com/office/drawing/2014/main" id="{A83F732B-798C-0E21-3223-910BCFE8DE6D}"/>
                  </a:ext>
                </a:extLst>
              </p:cNvPr>
              <p:cNvSpPr/>
              <p:nvPr/>
            </p:nvSpPr>
            <p:spPr>
              <a:xfrm>
                <a:off x="2901303" y="2545489"/>
                <a:ext cx="182880" cy="27432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 pitchFamily="34" charset="0"/>
                  <a:ea typeface="Quattrocento Sans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4DB86FE4-2C45-6E80-29C6-885DD2DF0DC2}"/>
              </a:ext>
            </a:extLst>
          </p:cNvPr>
          <p:cNvSpPr txBox="1">
            <a:spLocks/>
          </p:cNvSpPr>
          <p:nvPr/>
        </p:nvSpPr>
        <p:spPr>
          <a:xfrm>
            <a:off x="174308" y="81151"/>
            <a:ext cx="8572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8181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B1B1B"/>
              </a:buClr>
              <a:defRPr/>
            </a:pPr>
            <a:r>
              <a:rPr lang="en-GB" sz="1600" b="1" i="1" dirty="0">
                <a:solidFill>
                  <a:srgbClr val="1B1B1B"/>
                </a:solidFill>
              </a:rPr>
              <a:t>2 main issues remaining !</a:t>
            </a:r>
            <a:endParaRPr lang="en-GB" sz="1600" i="1" dirty="0">
              <a:solidFill>
                <a:srgbClr val="1B1B1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1875B-0563-F2BA-1401-C3B8386ACBAF}"/>
              </a:ext>
            </a:extLst>
          </p:cNvPr>
          <p:cNvSpPr txBox="1"/>
          <p:nvPr/>
        </p:nvSpPr>
        <p:spPr>
          <a:xfrm>
            <a:off x="3931822" y="2033330"/>
            <a:ext cx="48149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difficult to provide accurate estimates…</a:t>
            </a:r>
          </a:p>
          <a:p>
            <a:endParaRPr lang="en-US" dirty="0"/>
          </a:p>
          <a:p>
            <a:r>
              <a:rPr lang="en-US" dirty="0"/>
              <a:t>Having some insights on these issues would allow Sports</a:t>
            </a:r>
            <a:br>
              <a:rPr lang="en-US" dirty="0"/>
            </a:br>
            <a:r>
              <a:rPr lang="en-US" dirty="0"/>
              <a:t>dans la Ville to be more secure regarding their inventory and make safer investments. </a:t>
            </a:r>
          </a:p>
        </p:txBody>
      </p:sp>
    </p:spTree>
    <p:extLst>
      <p:ext uri="{BB962C8B-B14F-4D97-AF65-F5344CB8AC3E}">
        <p14:creationId xmlns:p14="http://schemas.microsoft.com/office/powerpoint/2010/main" val="63596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626FB-1E7E-322A-1E3D-737907732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4D70892-228F-E7CA-D2EC-55B91FD27A6A}"/>
              </a:ext>
            </a:extLst>
          </p:cNvPr>
          <p:cNvSpPr txBox="1">
            <a:spLocks/>
          </p:cNvSpPr>
          <p:nvPr/>
        </p:nvSpPr>
        <p:spPr>
          <a:xfrm>
            <a:off x="285750" y="1850316"/>
            <a:ext cx="8572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8181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1B1B1B"/>
              </a:buClr>
              <a:defRPr/>
            </a:pPr>
            <a:r>
              <a:rPr lang="en-GB" sz="3600" b="1" i="1" dirty="0">
                <a:solidFill>
                  <a:srgbClr val="1B1B1B"/>
                </a:solidFill>
              </a:rPr>
              <a:t>Our proposal : </a:t>
            </a:r>
          </a:p>
          <a:p>
            <a:pPr marL="0" indent="0" algn="ctr">
              <a:spcBef>
                <a:spcPts val="0"/>
              </a:spcBef>
              <a:buClr>
                <a:srgbClr val="1B1B1B"/>
              </a:buClr>
              <a:defRPr/>
            </a:pPr>
            <a:endParaRPr lang="en-GB" sz="1600" b="1" i="1" dirty="0">
              <a:solidFill>
                <a:srgbClr val="1B1B1B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1B1B1B"/>
              </a:buClr>
              <a:defRPr/>
            </a:pPr>
            <a:r>
              <a:rPr lang="en-GB" sz="1600" b="1" i="1" dirty="0">
                <a:solidFill>
                  <a:srgbClr val="1B1B1B"/>
                </a:solidFill>
              </a:rPr>
              <a:t>A user-friendly tool to predict these revenues thanks to two sources of information :</a:t>
            </a:r>
            <a:br>
              <a:rPr lang="en-GB" sz="1600" b="1" i="1" dirty="0">
                <a:solidFill>
                  <a:srgbClr val="1B1B1B"/>
                </a:solidFill>
              </a:rPr>
            </a:br>
            <a:r>
              <a:rPr lang="en-GB" sz="1600" b="1" i="1" dirty="0">
                <a:solidFill>
                  <a:srgbClr val="1B1B1B"/>
                </a:solidFill>
              </a:rPr>
              <a:t>- Estimated time to full payment (linear regression)</a:t>
            </a:r>
            <a:br>
              <a:rPr lang="en-GB" sz="1600" b="1" i="1" dirty="0">
                <a:solidFill>
                  <a:srgbClr val="1B1B1B"/>
                </a:solidFill>
              </a:rPr>
            </a:br>
            <a:r>
              <a:rPr lang="en-GB" sz="1600" b="1" i="1" dirty="0">
                <a:solidFill>
                  <a:srgbClr val="1B1B1B"/>
                </a:solidFill>
              </a:rPr>
              <a:t>- Estimated paid amount using “success ratios” computed per opportunity class</a:t>
            </a:r>
            <a:endParaRPr lang="en-GB" sz="1600" i="1" dirty="0">
              <a:solidFill>
                <a:srgbClr val="1B1B1B"/>
              </a:solidFill>
            </a:endParaRPr>
          </a:p>
        </p:txBody>
      </p:sp>
      <p:pic>
        <p:nvPicPr>
          <p:cNvPr id="5" name="Picture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3D1A8168-2767-78E4-507C-6FB9907A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074" y="70090"/>
            <a:ext cx="3500926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3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06395-B07F-AB0D-1B23-39150A21B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Google Shape;551;p46">
            <a:extLst>
              <a:ext uri="{FF2B5EF4-FFF2-40B4-BE49-F238E27FC236}">
                <a16:creationId xmlns:a16="http://schemas.microsoft.com/office/drawing/2014/main" id="{7189D55C-2F26-E414-A331-5D46F2219DDE}"/>
              </a:ext>
            </a:extLst>
          </p:cNvPr>
          <p:cNvSpPr txBox="1">
            <a:spLocks/>
          </p:cNvSpPr>
          <p:nvPr/>
        </p:nvSpPr>
        <p:spPr>
          <a:xfrm>
            <a:off x="86968" y="2203349"/>
            <a:ext cx="67581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r>
              <a:rPr lang="en-IN" sz="2800" b="1" dirty="0">
                <a:solidFill>
                  <a:schemeClr val="accent1"/>
                </a:solidFill>
              </a:rPr>
              <a:t>Q &amp; A</a:t>
            </a:r>
            <a:endParaRPr lang="en-IN" sz="2800" dirty="0"/>
          </a:p>
          <a:p>
            <a:pPr algn="ctr">
              <a:lnSpc>
                <a:spcPct val="90000"/>
              </a:lnSpc>
              <a:buClr>
                <a:schemeClr val="lt1"/>
              </a:buClr>
              <a:buSzPts val="2000"/>
            </a:pP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53520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A75A4-5170-C822-DA5D-1231B43E9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966" y="668266"/>
            <a:ext cx="5830200" cy="74220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5924B-CCAB-DD78-6BE4-9895FE6662D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76966" y="1501760"/>
            <a:ext cx="5830200" cy="1133520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can Sports dans la Ville </a:t>
            </a:r>
            <a:r>
              <a:rPr lang="en-US" dirty="0">
                <a:solidFill>
                  <a:schemeClr val="bg1"/>
                </a:solidFill>
                <a:latin typeface="Quattrocento Sans"/>
              </a:rPr>
              <a:t>maximize its donations and revenue streams to better accomplish its mission?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0B8ED-2D17-56B7-80CC-7EDACBC17489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EA7E7-0A18-05C7-E4A4-D37F8EC8D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099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89510-77F2-BBBE-77E5-810179438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01A38-9A2B-58ED-065E-0C740EB21D54}"/>
              </a:ext>
            </a:extLst>
          </p:cNvPr>
          <p:cNvGrpSpPr/>
          <p:nvPr/>
        </p:nvGrpSpPr>
        <p:grpSpPr>
          <a:xfrm>
            <a:off x="362725" y="1359177"/>
            <a:ext cx="8418545" cy="1212573"/>
            <a:chOff x="783803" y="1216063"/>
            <a:chExt cx="7606617" cy="6565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C7145B0-3136-27CE-4D16-DCD469F7ECEB}"/>
                </a:ext>
              </a:extLst>
            </p:cNvPr>
            <p:cNvGrpSpPr/>
            <p:nvPr/>
          </p:nvGrpSpPr>
          <p:grpSpPr>
            <a:xfrm>
              <a:off x="783803" y="1247691"/>
              <a:ext cx="1207054" cy="615713"/>
              <a:chOff x="695930" y="1328963"/>
              <a:chExt cx="1207054" cy="615713"/>
            </a:xfrm>
          </p:grpSpPr>
          <p:sp>
            <p:nvSpPr>
              <p:cNvPr id="21" name="Google Shape;957;p18">
                <a:extLst>
                  <a:ext uri="{FF2B5EF4-FFF2-40B4-BE49-F238E27FC236}">
                    <a16:creationId xmlns:a16="http://schemas.microsoft.com/office/drawing/2014/main" id="{38E35678-4F5C-B702-B727-4B6E03CBAB54}"/>
                  </a:ext>
                </a:extLst>
              </p:cNvPr>
              <p:cNvSpPr/>
              <p:nvPr/>
            </p:nvSpPr>
            <p:spPr>
              <a:xfrm>
                <a:off x="824593" y="1448032"/>
                <a:ext cx="1078391" cy="496644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" dirty="0">
                    <a:solidFill>
                      <a:schemeClr val="bg1"/>
                    </a:solidFill>
                    <a:sym typeface="Arial" panose="020B0604020202020204" pitchFamily="34" charset="0"/>
                  </a:rPr>
                  <a:t>Problem Statement &amp; approach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Google Shape;958;p18">
                <a:extLst>
                  <a:ext uri="{FF2B5EF4-FFF2-40B4-BE49-F238E27FC236}">
                    <a16:creationId xmlns:a16="http://schemas.microsoft.com/office/drawing/2014/main" id="{CDC3B6E7-9312-F196-A1F8-F902BD61B6DE}"/>
                  </a:ext>
                </a:extLst>
              </p:cNvPr>
              <p:cNvSpPr/>
              <p:nvPr/>
            </p:nvSpPr>
            <p:spPr>
              <a:xfrm>
                <a:off x="695930" y="1328963"/>
                <a:ext cx="257326" cy="238138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3B0C72-E687-7370-1483-84E7FBB6B3DB}"/>
                </a:ext>
              </a:extLst>
            </p:cNvPr>
            <p:cNvGrpSpPr/>
            <p:nvPr/>
          </p:nvGrpSpPr>
          <p:grpSpPr>
            <a:xfrm>
              <a:off x="2366379" y="1229298"/>
              <a:ext cx="1196820" cy="632111"/>
              <a:chOff x="2294485" y="1312565"/>
              <a:chExt cx="1196820" cy="632111"/>
            </a:xfrm>
          </p:grpSpPr>
          <p:sp>
            <p:nvSpPr>
              <p:cNvPr id="19" name="Google Shape;957;p18">
                <a:extLst>
                  <a:ext uri="{FF2B5EF4-FFF2-40B4-BE49-F238E27FC236}">
                    <a16:creationId xmlns:a16="http://schemas.microsoft.com/office/drawing/2014/main" id="{2B45E918-E658-743D-B187-8E852ED8D1BB}"/>
                  </a:ext>
                </a:extLst>
              </p:cNvPr>
              <p:cNvSpPr/>
              <p:nvPr/>
            </p:nvSpPr>
            <p:spPr>
              <a:xfrm>
                <a:off x="2423147" y="1448032"/>
                <a:ext cx="1068158" cy="496644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>
                  <a:buFont typeface="Arial"/>
                  <a:buNone/>
                </a:pPr>
                <a:r>
                  <a:rPr lang="en" dirty="0">
                    <a:solidFill>
                      <a:schemeClr val="bg1"/>
                    </a:solidFill>
                    <a:sym typeface="Arial" panose="020B0604020202020204" pitchFamily="34" charset="0"/>
                  </a:rPr>
                  <a:t>Data Analysis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Google Shape;958;p18">
                <a:extLst>
                  <a:ext uri="{FF2B5EF4-FFF2-40B4-BE49-F238E27FC236}">
                    <a16:creationId xmlns:a16="http://schemas.microsoft.com/office/drawing/2014/main" id="{87FB9ADF-906D-6328-1B8F-2286AE1DD061}"/>
                  </a:ext>
                </a:extLst>
              </p:cNvPr>
              <p:cNvSpPr/>
              <p:nvPr/>
            </p:nvSpPr>
            <p:spPr>
              <a:xfrm>
                <a:off x="2294485" y="1312565"/>
                <a:ext cx="257326" cy="238138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chemeClr val="bg1"/>
                    </a:solidFill>
                  </a:rPr>
                  <a:t>2</a:t>
                </a:r>
                <a:endParaRPr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175F5A-9FF2-AD9C-DB44-8AA739DC7062}"/>
                </a:ext>
              </a:extLst>
            </p:cNvPr>
            <p:cNvGrpSpPr/>
            <p:nvPr/>
          </p:nvGrpSpPr>
          <p:grpSpPr>
            <a:xfrm>
              <a:off x="3938722" y="1240228"/>
              <a:ext cx="1266187" cy="615713"/>
              <a:chOff x="3883778" y="1328963"/>
              <a:chExt cx="1266187" cy="615713"/>
            </a:xfrm>
          </p:grpSpPr>
          <p:sp>
            <p:nvSpPr>
              <p:cNvPr id="17" name="Google Shape;957;p18">
                <a:extLst>
                  <a:ext uri="{FF2B5EF4-FFF2-40B4-BE49-F238E27FC236}">
                    <a16:creationId xmlns:a16="http://schemas.microsoft.com/office/drawing/2014/main" id="{2D9CBE25-D1D2-D9CB-7A67-DAC4EFDE0975}"/>
                  </a:ext>
                </a:extLst>
              </p:cNvPr>
              <p:cNvSpPr/>
              <p:nvPr/>
            </p:nvSpPr>
            <p:spPr>
              <a:xfrm>
                <a:off x="4021701" y="1448032"/>
                <a:ext cx="1128264" cy="496644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bg1"/>
                    </a:solidFill>
                    <a:sym typeface="Arial" panose="020B0604020202020204" pitchFamily="34" charset="0"/>
                  </a:rPr>
                  <a:t>Marketing Opportunities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Google Shape;958;p18">
                <a:extLst>
                  <a:ext uri="{FF2B5EF4-FFF2-40B4-BE49-F238E27FC236}">
                    <a16:creationId xmlns:a16="http://schemas.microsoft.com/office/drawing/2014/main" id="{E7A7D41C-2686-A82B-BB5D-5CA21DF1DA8D}"/>
                  </a:ext>
                </a:extLst>
              </p:cNvPr>
              <p:cNvSpPr/>
              <p:nvPr/>
            </p:nvSpPr>
            <p:spPr>
              <a:xfrm>
                <a:off x="3883778" y="1328963"/>
                <a:ext cx="257326" cy="238138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chemeClr val="bg1"/>
                    </a:solidFill>
                  </a:rPr>
                  <a:t>3</a:t>
                </a:r>
                <a:endParaRPr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8E5DCB-06B0-81AA-C676-C949C90681EA}"/>
                </a:ext>
              </a:extLst>
            </p:cNvPr>
            <p:cNvGrpSpPr/>
            <p:nvPr/>
          </p:nvGrpSpPr>
          <p:grpSpPr>
            <a:xfrm>
              <a:off x="5629427" y="1216063"/>
              <a:ext cx="1206484" cy="636738"/>
              <a:chOff x="5428412" y="1312565"/>
              <a:chExt cx="1206484" cy="636738"/>
            </a:xfrm>
          </p:grpSpPr>
          <p:sp>
            <p:nvSpPr>
              <p:cNvPr id="15" name="Google Shape;957;p18">
                <a:extLst>
                  <a:ext uri="{FF2B5EF4-FFF2-40B4-BE49-F238E27FC236}">
                    <a16:creationId xmlns:a16="http://schemas.microsoft.com/office/drawing/2014/main" id="{7B2A9C18-A728-8753-4022-42558179E3A9}"/>
                  </a:ext>
                </a:extLst>
              </p:cNvPr>
              <p:cNvSpPr/>
              <p:nvPr/>
            </p:nvSpPr>
            <p:spPr>
              <a:xfrm>
                <a:off x="5501897" y="1452659"/>
                <a:ext cx="1132999" cy="496644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Leveraging domain knowledge</a:t>
                </a:r>
              </a:p>
            </p:txBody>
          </p:sp>
          <p:sp>
            <p:nvSpPr>
              <p:cNvPr id="16" name="Google Shape;958;p18">
                <a:extLst>
                  <a:ext uri="{FF2B5EF4-FFF2-40B4-BE49-F238E27FC236}">
                    <a16:creationId xmlns:a16="http://schemas.microsoft.com/office/drawing/2014/main" id="{2F96F2E6-BE50-4B64-E142-4BA1E022231C}"/>
                  </a:ext>
                </a:extLst>
              </p:cNvPr>
              <p:cNvSpPr/>
              <p:nvPr/>
            </p:nvSpPr>
            <p:spPr>
              <a:xfrm>
                <a:off x="5428412" y="1312565"/>
                <a:ext cx="257326" cy="238138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chemeClr val="bg1"/>
                    </a:solidFill>
                  </a:rPr>
                  <a:t>4</a:t>
                </a:r>
                <a:endParaRPr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BB6FD8-ECC2-F06F-5356-280E6BDB3EA5}"/>
                </a:ext>
              </a:extLst>
            </p:cNvPr>
            <p:cNvGrpSpPr/>
            <p:nvPr/>
          </p:nvGrpSpPr>
          <p:grpSpPr>
            <a:xfrm>
              <a:off x="7168889" y="1257665"/>
              <a:ext cx="1221531" cy="614946"/>
              <a:chOff x="6832146" y="1329730"/>
              <a:chExt cx="1221531" cy="614946"/>
            </a:xfrm>
          </p:grpSpPr>
          <p:sp>
            <p:nvSpPr>
              <p:cNvPr id="13" name="Google Shape;957;p18">
                <a:extLst>
                  <a:ext uri="{FF2B5EF4-FFF2-40B4-BE49-F238E27FC236}">
                    <a16:creationId xmlns:a16="http://schemas.microsoft.com/office/drawing/2014/main" id="{5091A03C-208F-E64B-339F-EC7B8BB55A73}"/>
                  </a:ext>
                </a:extLst>
              </p:cNvPr>
              <p:cNvSpPr/>
              <p:nvPr/>
            </p:nvSpPr>
            <p:spPr>
              <a:xfrm>
                <a:off x="6982090" y="1448032"/>
                <a:ext cx="1071587" cy="496644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Revenue Forecasting</a:t>
                </a:r>
              </a:p>
            </p:txBody>
          </p:sp>
          <p:sp>
            <p:nvSpPr>
              <p:cNvPr id="14" name="Google Shape;958;p18">
                <a:extLst>
                  <a:ext uri="{FF2B5EF4-FFF2-40B4-BE49-F238E27FC236}">
                    <a16:creationId xmlns:a16="http://schemas.microsoft.com/office/drawing/2014/main" id="{A67A0FF3-5777-4B60-97DE-18B44409FC7B}"/>
                  </a:ext>
                </a:extLst>
              </p:cNvPr>
              <p:cNvSpPr/>
              <p:nvPr/>
            </p:nvSpPr>
            <p:spPr>
              <a:xfrm>
                <a:off x="6832146" y="1329730"/>
                <a:ext cx="257326" cy="238138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200" dirty="0">
                    <a:solidFill>
                      <a:schemeClr val="bg1"/>
                    </a:solidFill>
                  </a:rPr>
                  <a:t>5</a:t>
                </a:r>
                <a:endParaRPr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Google Shape;959;p18">
              <a:extLst>
                <a:ext uri="{FF2B5EF4-FFF2-40B4-BE49-F238E27FC236}">
                  <a16:creationId xmlns:a16="http://schemas.microsoft.com/office/drawing/2014/main" id="{B1294A88-3326-40BA-B7CB-8B82604394F0}"/>
                </a:ext>
              </a:extLst>
            </p:cNvPr>
            <p:cNvSpPr/>
            <p:nvPr/>
          </p:nvSpPr>
          <p:spPr>
            <a:xfrm>
              <a:off x="2098183" y="1475927"/>
              <a:ext cx="182880" cy="27432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" name="Google Shape;959;p18">
              <a:extLst>
                <a:ext uri="{FF2B5EF4-FFF2-40B4-BE49-F238E27FC236}">
                  <a16:creationId xmlns:a16="http://schemas.microsoft.com/office/drawing/2014/main" id="{68E1512E-6C13-385A-DCB9-47404DBE0B99}"/>
                </a:ext>
              </a:extLst>
            </p:cNvPr>
            <p:cNvSpPr/>
            <p:nvPr/>
          </p:nvSpPr>
          <p:spPr>
            <a:xfrm>
              <a:off x="3713054" y="1493495"/>
              <a:ext cx="182880" cy="27432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" name="Google Shape;959;p18">
              <a:extLst>
                <a:ext uri="{FF2B5EF4-FFF2-40B4-BE49-F238E27FC236}">
                  <a16:creationId xmlns:a16="http://schemas.microsoft.com/office/drawing/2014/main" id="{8DEC1084-1BFB-CD79-C7C7-9EBF6B1B114D}"/>
                </a:ext>
              </a:extLst>
            </p:cNvPr>
            <p:cNvSpPr/>
            <p:nvPr/>
          </p:nvSpPr>
          <p:spPr>
            <a:xfrm>
              <a:off x="5294403" y="1484922"/>
              <a:ext cx="182880" cy="27432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Google Shape;959;p18">
              <a:extLst>
                <a:ext uri="{FF2B5EF4-FFF2-40B4-BE49-F238E27FC236}">
                  <a16:creationId xmlns:a16="http://schemas.microsoft.com/office/drawing/2014/main" id="{2C80FDC1-904A-1E3E-9066-6BB7208B573B}"/>
                </a:ext>
              </a:extLst>
            </p:cNvPr>
            <p:cNvSpPr/>
            <p:nvPr/>
          </p:nvSpPr>
          <p:spPr>
            <a:xfrm>
              <a:off x="6925404" y="1493495"/>
              <a:ext cx="182880" cy="27432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" name="Google Shape;951;p18">
            <a:extLst>
              <a:ext uri="{FF2B5EF4-FFF2-40B4-BE49-F238E27FC236}">
                <a16:creationId xmlns:a16="http://schemas.microsoft.com/office/drawing/2014/main" id="{DA4FB7CB-41A9-812B-A7D3-C457EDCD8D1E}"/>
              </a:ext>
            </a:extLst>
          </p:cNvPr>
          <p:cNvGrpSpPr/>
          <p:nvPr/>
        </p:nvGrpSpPr>
        <p:grpSpPr>
          <a:xfrm>
            <a:off x="2856699" y="929695"/>
            <a:ext cx="3430599" cy="276959"/>
            <a:chOff x="4674665" y="2060998"/>
            <a:chExt cx="5390360" cy="276959"/>
          </a:xfrm>
        </p:grpSpPr>
        <p:sp>
          <p:nvSpPr>
            <p:cNvPr id="24" name="Google Shape;952;p18">
              <a:extLst>
                <a:ext uri="{FF2B5EF4-FFF2-40B4-BE49-F238E27FC236}">
                  <a16:creationId xmlns:a16="http://schemas.microsoft.com/office/drawing/2014/main" id="{31A3B6FC-7048-0B8B-8851-101F34AEF8C3}"/>
                </a:ext>
              </a:extLst>
            </p:cNvPr>
            <p:cNvSpPr txBox="1"/>
            <p:nvPr/>
          </p:nvSpPr>
          <p:spPr>
            <a:xfrm>
              <a:off x="5545736" y="2060998"/>
              <a:ext cx="3648219" cy="261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1"/>
                  </a:solidFill>
                  <a:latin typeface="Quattrocento Sans"/>
                  <a:sym typeface="Quattrocento Sans"/>
                </a:rPr>
                <a:t>The 5 steps of the analysis</a:t>
              </a:r>
              <a:endParaRPr sz="1200" dirty="0"/>
            </a:p>
          </p:txBody>
        </p:sp>
        <p:cxnSp>
          <p:nvCxnSpPr>
            <p:cNvPr id="25" name="Google Shape;953;p18">
              <a:extLst>
                <a:ext uri="{FF2B5EF4-FFF2-40B4-BE49-F238E27FC236}">
                  <a16:creationId xmlns:a16="http://schemas.microsoft.com/office/drawing/2014/main" id="{E91875F2-D951-F40F-6B07-D96BC69222C9}"/>
                </a:ext>
              </a:extLst>
            </p:cNvPr>
            <p:cNvCxnSpPr>
              <a:cxnSpLocks/>
            </p:cNvCxnSpPr>
            <p:nvPr/>
          </p:nvCxnSpPr>
          <p:spPr>
            <a:xfrm>
              <a:off x="4674665" y="2337957"/>
              <a:ext cx="53903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7268F73-AEE0-866B-DE12-C24270D5F3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006829"/>
              </p:ext>
            </p:extLst>
          </p:nvPr>
        </p:nvGraphicFramePr>
        <p:xfrm>
          <a:off x="687487" y="2602539"/>
          <a:ext cx="7887807" cy="2108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Google Shape;229;p30">
            <a:extLst>
              <a:ext uri="{FF2B5EF4-FFF2-40B4-BE49-F238E27FC236}">
                <a16:creationId xmlns:a16="http://schemas.microsoft.com/office/drawing/2014/main" id="{B65C8DFA-A833-66B8-3482-0F0876046B9F}"/>
              </a:ext>
            </a:extLst>
          </p:cNvPr>
          <p:cNvSpPr txBox="1">
            <a:spLocks/>
          </p:cNvSpPr>
          <p:nvPr/>
        </p:nvSpPr>
        <p:spPr>
          <a:xfrm>
            <a:off x="285750" y="171450"/>
            <a:ext cx="8572500" cy="628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700"/>
            </a:pPr>
            <a:r>
              <a:rPr lang="en-IN" sz="1600" dirty="0"/>
              <a:t>Outline and Framework</a:t>
            </a:r>
            <a:br>
              <a:rPr lang="en-IN" sz="1600" dirty="0"/>
            </a:br>
            <a:r>
              <a:rPr lang="en-IN" sz="1050" dirty="0">
                <a:solidFill>
                  <a:srgbClr val="1B1B1B"/>
                </a:solidFill>
              </a:rPr>
              <a:t>Key criteria used to prioritize the most attractive sectors and identify opportunities that could maximise donations.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2652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3B7BF-D19A-E091-0F9A-7A217B2F2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the money?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1C832-03D2-0BB6-1C23-11FFFE3BA1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Analysis of past opportunities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16B1B-4E08-6310-D416-87EF6A30F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964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CA216-FE7A-CF4C-4D9F-A150F005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</p:spPr>
        <p:txBody>
          <a:bodyPr>
            <a:normAutofit/>
          </a:bodyPr>
          <a:lstStyle/>
          <a:p>
            <a:r>
              <a:rPr lang="en-GB" sz="1600" i="1" dirty="0">
                <a:solidFill>
                  <a:srgbClr val="1B1B1B"/>
                </a:solidFill>
              </a:rPr>
              <a:t>We defined a Success Ratio for won and lost opportunities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19327-872C-6FDF-121A-933495F2B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521AFF3-F3C5-8EA4-DF59-4824D3D80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0" r="16259" b="10918"/>
          <a:stretch/>
        </p:blipFill>
        <p:spPr>
          <a:xfrm>
            <a:off x="311700" y="616008"/>
            <a:ext cx="5895535" cy="4244009"/>
          </a:xfrm>
          <a:prstGeom prst="rect">
            <a:avLst/>
          </a:prstGeom>
        </p:spPr>
      </p:pic>
      <p:sp>
        <p:nvSpPr>
          <p:cNvPr id="14" name="Google Shape;960;p18">
            <a:extLst>
              <a:ext uri="{FF2B5EF4-FFF2-40B4-BE49-F238E27FC236}">
                <a16:creationId xmlns:a16="http://schemas.microsoft.com/office/drawing/2014/main" id="{402AE20B-42F5-95B9-3C7E-2D750596C12D}"/>
              </a:ext>
            </a:extLst>
          </p:cNvPr>
          <p:cNvSpPr/>
          <p:nvPr/>
        </p:nvSpPr>
        <p:spPr>
          <a:xfrm>
            <a:off x="6359236" y="927491"/>
            <a:ext cx="2661922" cy="80577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Success Ratio = Actual Amount Received / Expected Amount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Google Shape;960;p18">
            <a:extLst>
              <a:ext uri="{FF2B5EF4-FFF2-40B4-BE49-F238E27FC236}">
                <a16:creationId xmlns:a16="http://schemas.microsoft.com/office/drawing/2014/main" id="{0B9928B3-A92E-5D4A-19B9-D7C801A6D6BA}"/>
              </a:ext>
            </a:extLst>
          </p:cNvPr>
          <p:cNvSpPr/>
          <p:nvPr/>
        </p:nvSpPr>
        <p:spPr>
          <a:xfrm>
            <a:off x="6359236" y="2001369"/>
            <a:ext cx="2661922" cy="80577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Most sectors perform better than the others with a success ration of close to 1.0 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Google Shape;960;p18">
            <a:extLst>
              <a:ext uri="{FF2B5EF4-FFF2-40B4-BE49-F238E27FC236}">
                <a16:creationId xmlns:a16="http://schemas.microsoft.com/office/drawing/2014/main" id="{134CE91B-8805-DAA6-8235-B7386053BFDF}"/>
              </a:ext>
            </a:extLst>
          </p:cNvPr>
          <p:cNvSpPr/>
          <p:nvPr/>
        </p:nvSpPr>
        <p:spPr>
          <a:xfrm>
            <a:off x="6359236" y="3075247"/>
            <a:ext cx="2661922" cy="80577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We want to focus on sectors which have a high success ratio.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2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EACD-FF29-5C6E-6E1C-D8F744A4D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8FF6F2-44BC-CE2D-83F2-1C52724A2969}"/>
              </a:ext>
            </a:extLst>
          </p:cNvPr>
          <p:cNvSpPr txBox="1">
            <a:spLocks/>
          </p:cNvSpPr>
          <p:nvPr/>
        </p:nvSpPr>
        <p:spPr>
          <a:xfrm>
            <a:off x="174308" y="81151"/>
            <a:ext cx="8572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8181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B1B1B"/>
              </a:buClr>
              <a:defRPr/>
            </a:pPr>
            <a:r>
              <a:rPr lang="en-GB" sz="1600" b="1" i="1" dirty="0">
                <a:solidFill>
                  <a:srgbClr val="1B1B1B"/>
                </a:solidFill>
              </a:rPr>
              <a:t>Activity Sector Analysis</a:t>
            </a:r>
            <a:br>
              <a:rPr lang="en-GB" sz="1600" i="1" dirty="0">
                <a:solidFill>
                  <a:srgbClr val="1B1B1B"/>
                </a:solidFill>
              </a:rPr>
            </a:br>
            <a:r>
              <a:rPr lang="en-GB" sz="1600" i="1" dirty="0">
                <a:solidFill>
                  <a:srgbClr val="1B1B1B"/>
                </a:solidFill>
              </a:rPr>
              <a:t>Looking at the contribution of each sector towards amount received for won opportunities</a:t>
            </a:r>
          </a:p>
        </p:txBody>
      </p:sp>
      <p:pic>
        <p:nvPicPr>
          <p:cNvPr id="6" name="Picture 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8074AD82-0F3F-F38B-E392-51B54B418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64" t="16074" r="32103" b="15595"/>
          <a:stretch/>
        </p:blipFill>
        <p:spPr>
          <a:xfrm>
            <a:off x="174308" y="709651"/>
            <a:ext cx="5073553" cy="4201117"/>
          </a:xfrm>
          <a:prstGeom prst="rect">
            <a:avLst/>
          </a:prstGeom>
        </p:spPr>
      </p:pic>
      <p:sp>
        <p:nvSpPr>
          <p:cNvPr id="15" name="Google Shape;521;p43">
            <a:extLst>
              <a:ext uri="{FF2B5EF4-FFF2-40B4-BE49-F238E27FC236}">
                <a16:creationId xmlns:a16="http://schemas.microsoft.com/office/drawing/2014/main" id="{CA0754DD-9B96-27D1-EA4B-27467E8129CE}"/>
              </a:ext>
            </a:extLst>
          </p:cNvPr>
          <p:cNvSpPr txBox="1"/>
          <p:nvPr/>
        </p:nvSpPr>
        <p:spPr>
          <a:xfrm>
            <a:off x="5595730" y="2394726"/>
            <a:ext cx="2840055" cy="58341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Quattrocento Sans"/>
                <a:ea typeface="Quattrocento Sans"/>
                <a:cs typeface="Quattrocento Sans"/>
                <a:sym typeface="Quattrocento Sans"/>
              </a:rPr>
              <a:t>Law Economics and Management has comparatively much lower amount received but it has a very high success ratio.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0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0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521;p43">
            <a:extLst>
              <a:ext uri="{FF2B5EF4-FFF2-40B4-BE49-F238E27FC236}">
                <a16:creationId xmlns:a16="http://schemas.microsoft.com/office/drawing/2014/main" id="{E630EEB6-944A-3126-3F89-B3E58DFCC2BE}"/>
              </a:ext>
            </a:extLst>
          </p:cNvPr>
          <p:cNvSpPr txBox="1"/>
          <p:nvPr/>
        </p:nvSpPr>
        <p:spPr>
          <a:xfrm>
            <a:off x="5577307" y="3082769"/>
            <a:ext cx="2840055" cy="58341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Quattrocento Sans"/>
                <a:ea typeface="Quattrocento Sans"/>
                <a:cs typeface="Quattrocento Sans"/>
                <a:sym typeface="Quattrocento Sans"/>
              </a:rPr>
              <a:t>Customer Relations has a high average donation along with a high success rate.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0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521;p43">
            <a:extLst>
              <a:ext uri="{FF2B5EF4-FFF2-40B4-BE49-F238E27FC236}">
                <a16:creationId xmlns:a16="http://schemas.microsoft.com/office/drawing/2014/main" id="{98223112-EDE1-7A2D-DC8F-7BAA6C76FB61}"/>
              </a:ext>
            </a:extLst>
          </p:cNvPr>
          <p:cNvSpPr txBox="1"/>
          <p:nvPr/>
        </p:nvSpPr>
        <p:spPr>
          <a:xfrm>
            <a:off x="5595730" y="1709800"/>
            <a:ext cx="2840055" cy="58341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Quattrocento Sans"/>
                <a:ea typeface="Quattrocento Sans"/>
                <a:cs typeface="Quattrocento Sans"/>
                <a:sym typeface="Quattrocento Sans"/>
              </a:rPr>
              <a:t>Public sector’s contribution is the highest and it has a high success ratio as well.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0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0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6642638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EACD-FF29-5C6E-6E1C-D8F744A4D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8FF6F2-44BC-CE2D-83F2-1C52724A2969}"/>
              </a:ext>
            </a:extLst>
          </p:cNvPr>
          <p:cNvSpPr txBox="1">
            <a:spLocks/>
          </p:cNvSpPr>
          <p:nvPr/>
        </p:nvSpPr>
        <p:spPr>
          <a:xfrm>
            <a:off x="174308" y="81151"/>
            <a:ext cx="8572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8181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B1B1B"/>
              </a:buClr>
              <a:defRPr/>
            </a:pPr>
            <a:r>
              <a:rPr lang="en-GB" sz="1600" b="1" i="1" dirty="0">
                <a:solidFill>
                  <a:srgbClr val="1B1B1B"/>
                </a:solidFill>
              </a:rPr>
              <a:t>Type of Financial channels analysis</a:t>
            </a:r>
            <a:br>
              <a:rPr lang="en-GB" sz="1600" i="1" dirty="0">
                <a:solidFill>
                  <a:srgbClr val="1B1B1B"/>
                </a:solidFill>
              </a:rPr>
            </a:br>
            <a:r>
              <a:rPr lang="en-GB" sz="1600" i="1" dirty="0">
                <a:solidFill>
                  <a:srgbClr val="1B1B1B"/>
                </a:solidFill>
              </a:rPr>
              <a:t>Looking at the contribution of each channel towards amount received for won opportunities</a:t>
            </a:r>
          </a:p>
        </p:txBody>
      </p:sp>
      <p:pic>
        <p:nvPicPr>
          <p:cNvPr id="9" name="Picture 8" descr="A graph of bar graph with text&#10;&#10;Description automatically generated with medium confidence">
            <a:extLst>
              <a:ext uri="{FF2B5EF4-FFF2-40B4-BE49-F238E27FC236}">
                <a16:creationId xmlns:a16="http://schemas.microsoft.com/office/drawing/2014/main" id="{0E446E54-5C80-510D-203F-20F94899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37" y="1526627"/>
            <a:ext cx="4157738" cy="278695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4B986B-0713-ECC5-324C-BEFA6F7ADF87}"/>
              </a:ext>
            </a:extLst>
          </p:cNvPr>
          <p:cNvGrpSpPr/>
          <p:nvPr/>
        </p:nvGrpSpPr>
        <p:grpSpPr>
          <a:xfrm>
            <a:off x="377192" y="1317906"/>
            <a:ext cx="3868999" cy="1548000"/>
            <a:chOff x="285751" y="1571018"/>
            <a:chExt cx="3868999" cy="154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D4DE31-03B4-70E9-C3E0-451E0A0ECEDC}"/>
                </a:ext>
              </a:extLst>
            </p:cNvPr>
            <p:cNvSpPr/>
            <p:nvPr/>
          </p:nvSpPr>
          <p:spPr>
            <a:xfrm>
              <a:off x="806623" y="1571018"/>
              <a:ext cx="3348127" cy="154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300"/>
                </a:spcAft>
                <a:buClr>
                  <a:srgbClr val="92D050"/>
                </a:buClr>
              </a:pPr>
              <a:r>
                <a:rPr lang="en-US" sz="20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Employment</a:t>
              </a:r>
            </a:p>
          </p:txBody>
        </p:sp>
        <p:sp>
          <p:nvSpPr>
            <p:cNvPr id="12" name="Google Shape;494;p42">
              <a:extLst>
                <a:ext uri="{FF2B5EF4-FFF2-40B4-BE49-F238E27FC236}">
                  <a16:creationId xmlns:a16="http://schemas.microsoft.com/office/drawing/2014/main" id="{6BCECF44-E6A5-9166-8E89-0D3058654A9C}"/>
                </a:ext>
              </a:extLst>
            </p:cNvPr>
            <p:cNvSpPr/>
            <p:nvPr/>
          </p:nvSpPr>
          <p:spPr>
            <a:xfrm rot="16200000">
              <a:off x="-269699" y="2126468"/>
              <a:ext cx="1548000" cy="437100"/>
            </a:xfrm>
            <a:prstGeom prst="rect">
              <a:avLst/>
            </a:prstGeom>
            <a:solidFill>
              <a:schemeClr val="accent1">
                <a:alpha val="94510"/>
              </a:schemeClr>
            </a:solidFill>
            <a:ln w="12700"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100" b="1" dirty="0">
                  <a:solidFill>
                    <a:schemeClr val="lt1"/>
                  </a:solidFill>
                  <a:latin typeface="Arial" panose="020B0604020202020204" pitchFamily="34" charset="0"/>
                  <a:ea typeface="Quattrocento Sans"/>
                  <a:cs typeface="Arial" panose="020B0604020202020204" pitchFamily="34" charset="0"/>
                  <a:sym typeface="Arial" panose="020B0604020202020204" pitchFamily="34" charset="0"/>
                </a:rPr>
                <a:t>PRIORITY 1</a:t>
              </a:r>
              <a:endParaRPr sz="1100" b="1" dirty="0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A6027B-F83C-6849-049F-DC12A92F8BBF}"/>
              </a:ext>
            </a:extLst>
          </p:cNvPr>
          <p:cNvGrpSpPr/>
          <p:nvPr/>
        </p:nvGrpSpPr>
        <p:grpSpPr>
          <a:xfrm>
            <a:off x="377192" y="2948342"/>
            <a:ext cx="3868999" cy="1548000"/>
            <a:chOff x="285751" y="3201454"/>
            <a:chExt cx="3868999" cy="154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9980BE-7FB3-6636-BCD9-50859521767A}"/>
                </a:ext>
              </a:extLst>
            </p:cNvPr>
            <p:cNvSpPr/>
            <p:nvPr/>
          </p:nvSpPr>
          <p:spPr>
            <a:xfrm>
              <a:off x="806623" y="3201454"/>
              <a:ext cx="3348127" cy="154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300"/>
                </a:spcAft>
                <a:buClr>
                  <a:srgbClr val="92D050"/>
                </a:buClr>
              </a:pPr>
              <a:r>
                <a:rPr lang="en-US" sz="20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Sponsorship &amp; Events</a:t>
              </a:r>
            </a:p>
            <a:p>
              <a:pPr>
                <a:spcAft>
                  <a:spcPts val="600"/>
                </a:spcAft>
                <a:buClr>
                  <a:srgbClr val="92D050"/>
                </a:buClr>
              </a:pP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Google Shape;494;p42">
              <a:extLst>
                <a:ext uri="{FF2B5EF4-FFF2-40B4-BE49-F238E27FC236}">
                  <a16:creationId xmlns:a16="http://schemas.microsoft.com/office/drawing/2014/main" id="{18AD13DC-526E-806C-6A4E-17DE38006ED5}"/>
                </a:ext>
              </a:extLst>
            </p:cNvPr>
            <p:cNvSpPr/>
            <p:nvPr/>
          </p:nvSpPr>
          <p:spPr>
            <a:xfrm rot="16200000">
              <a:off x="-269699" y="3756904"/>
              <a:ext cx="1548000" cy="437100"/>
            </a:xfrm>
            <a:prstGeom prst="rect">
              <a:avLst/>
            </a:prstGeom>
            <a:solidFill>
              <a:schemeClr val="accent2">
                <a:alpha val="94510"/>
              </a:schemeClr>
            </a:solidFill>
            <a:ln w="12700"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100" b="1" dirty="0">
                  <a:solidFill>
                    <a:schemeClr val="lt1"/>
                  </a:solidFill>
                  <a:latin typeface="Arial" panose="020B0604020202020204" pitchFamily="34" charset="0"/>
                  <a:ea typeface="Quattrocento Sans"/>
                  <a:cs typeface="Arial" panose="020B0604020202020204" pitchFamily="34" charset="0"/>
                  <a:sym typeface="Arial" panose="020B0604020202020204" pitchFamily="34" charset="0"/>
                </a:rPr>
                <a:t>PRIORITY 2</a:t>
              </a:r>
              <a:endParaRPr sz="1100" b="1" dirty="0">
                <a:solidFill>
                  <a:schemeClr val="lt1"/>
                </a:solidFill>
                <a:latin typeface="Arial" panose="020B0604020202020204" pitchFamily="34" charset="0"/>
                <a:ea typeface="Quattrocento Sans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588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EACD-FF29-5C6E-6E1C-D8F744A4D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8FF6F2-44BC-CE2D-83F2-1C52724A2969}"/>
              </a:ext>
            </a:extLst>
          </p:cNvPr>
          <p:cNvSpPr txBox="1">
            <a:spLocks/>
          </p:cNvSpPr>
          <p:nvPr/>
        </p:nvSpPr>
        <p:spPr>
          <a:xfrm>
            <a:off x="174308" y="81151"/>
            <a:ext cx="8572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8181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B1B1B"/>
              </a:buClr>
              <a:defRPr/>
            </a:pPr>
            <a:r>
              <a:rPr lang="en-GB" sz="1600" b="1" i="1" dirty="0">
                <a:solidFill>
                  <a:srgbClr val="1B1B1B"/>
                </a:solidFill>
              </a:rPr>
              <a:t>Donors Location Analysis</a:t>
            </a:r>
            <a:br>
              <a:rPr lang="en-GB" sz="1600" i="1" dirty="0">
                <a:solidFill>
                  <a:srgbClr val="1B1B1B"/>
                </a:solidFill>
              </a:rPr>
            </a:br>
            <a:r>
              <a:rPr lang="en-GB" sz="1600" i="1" dirty="0">
                <a:solidFill>
                  <a:srgbClr val="1B1B1B"/>
                </a:solidFill>
              </a:rPr>
              <a:t>Looking at the contribution of French regions to the amount received for won opportunities</a:t>
            </a:r>
          </a:p>
        </p:txBody>
      </p:sp>
      <p:pic>
        <p:nvPicPr>
          <p:cNvPr id="8" name="Image 7" descr="Une image contenant cercle, Caractère coloré, diagramme, Graphique&#10;&#10;Description générée automatiquement">
            <a:extLst>
              <a:ext uri="{FF2B5EF4-FFF2-40B4-BE49-F238E27FC236}">
                <a16:creationId xmlns:a16="http://schemas.microsoft.com/office/drawing/2014/main" id="{94C15070-5736-9D4B-117B-A4F4486B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732" y="511019"/>
            <a:ext cx="5143500" cy="5143500"/>
          </a:xfrm>
          <a:prstGeom prst="rect">
            <a:avLst/>
          </a:prstGeom>
        </p:spPr>
      </p:pic>
      <p:pic>
        <p:nvPicPr>
          <p:cNvPr id="9" name="Image 8" descr="Une image contenant texte, carte, atlas&#10;&#10;Description générée automatiquement">
            <a:extLst>
              <a:ext uri="{FF2B5EF4-FFF2-40B4-BE49-F238E27FC236}">
                <a16:creationId xmlns:a16="http://schemas.microsoft.com/office/drawing/2014/main" id="{492CE7F0-C4DF-9E0B-9BD1-D6BF1EB07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439" y="1396543"/>
            <a:ext cx="3356019" cy="32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1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3B7BF-D19A-E091-0F9A-7A217B2F2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make (easy) money!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1C832-03D2-0BB6-1C23-11FFFE3BA1A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Identifying unexploited sources of revenues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16B1B-4E08-6310-D416-87EF6A30F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6190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468</Words>
  <Application>Microsoft Macintosh PowerPoint</Application>
  <PresentationFormat>On-screen Show (16:9)</PresentationFormat>
  <Paragraphs>76</Paragraphs>
  <Slides>15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Quattrocento Sans</vt:lpstr>
      <vt:lpstr>Simple Light</vt:lpstr>
      <vt:lpstr>think-cell Slide</vt:lpstr>
      <vt:lpstr>PowerPoint Presentation</vt:lpstr>
      <vt:lpstr>PowerPoint Presentation</vt:lpstr>
      <vt:lpstr>PowerPoint Presentation</vt:lpstr>
      <vt:lpstr>PowerPoint Presentation</vt:lpstr>
      <vt:lpstr>We defined a Success Ratio for won and lost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Farah Pankhania</cp:lastModifiedBy>
  <cp:revision>50</cp:revision>
  <dcterms:modified xsi:type="dcterms:W3CDTF">2023-10-20T17:56:43Z</dcterms:modified>
</cp:coreProperties>
</file>